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88"/>
  </p:notesMasterIdLst>
  <p:sldIdLst>
    <p:sldId id="294" r:id="rId3"/>
    <p:sldId id="446" r:id="rId4"/>
    <p:sldId id="447" r:id="rId5"/>
    <p:sldId id="460" r:id="rId6"/>
    <p:sldId id="295" r:id="rId7"/>
    <p:sldId id="448" r:id="rId8"/>
    <p:sldId id="503" r:id="rId9"/>
    <p:sldId id="445" r:id="rId10"/>
    <p:sldId id="506" r:id="rId11"/>
    <p:sldId id="451" r:id="rId12"/>
    <p:sldId id="452" r:id="rId13"/>
    <p:sldId id="461" r:id="rId14"/>
    <p:sldId id="454" r:id="rId15"/>
    <p:sldId id="466" r:id="rId16"/>
    <p:sldId id="467" r:id="rId17"/>
    <p:sldId id="456" r:id="rId18"/>
    <p:sldId id="507" r:id="rId19"/>
    <p:sldId id="504" r:id="rId20"/>
    <p:sldId id="505" r:id="rId21"/>
    <p:sldId id="510" r:id="rId22"/>
    <p:sldId id="525" r:id="rId23"/>
    <p:sldId id="516" r:id="rId24"/>
    <p:sldId id="517" r:id="rId25"/>
    <p:sldId id="518" r:id="rId26"/>
    <p:sldId id="519" r:id="rId27"/>
    <p:sldId id="526" r:id="rId28"/>
    <p:sldId id="520" r:id="rId29"/>
    <p:sldId id="521" r:id="rId30"/>
    <p:sldId id="522" r:id="rId31"/>
    <p:sldId id="523" r:id="rId32"/>
    <p:sldId id="524" r:id="rId33"/>
    <p:sldId id="527" r:id="rId34"/>
    <p:sldId id="529" r:id="rId35"/>
    <p:sldId id="513" r:id="rId36"/>
    <p:sldId id="535" r:id="rId37"/>
    <p:sldId id="492" r:id="rId38"/>
    <p:sldId id="536" r:id="rId39"/>
    <p:sldId id="537" r:id="rId40"/>
    <p:sldId id="530" r:id="rId41"/>
    <p:sldId id="532" r:id="rId42"/>
    <p:sldId id="542" r:id="rId43"/>
    <p:sldId id="543" r:id="rId44"/>
    <p:sldId id="544" r:id="rId45"/>
    <p:sldId id="538" r:id="rId46"/>
    <p:sldId id="539" r:id="rId47"/>
    <p:sldId id="540" r:id="rId48"/>
    <p:sldId id="541" r:id="rId49"/>
    <p:sldId id="501" r:id="rId50"/>
    <p:sldId id="514" r:id="rId51"/>
    <p:sldId id="557" r:id="rId52"/>
    <p:sldId id="551" r:id="rId53"/>
    <p:sldId id="552" r:id="rId54"/>
    <p:sldId id="491" r:id="rId55"/>
    <p:sldId id="545" r:id="rId56"/>
    <p:sldId id="558" r:id="rId57"/>
    <p:sldId id="546" r:id="rId58"/>
    <p:sldId id="549" r:id="rId59"/>
    <p:sldId id="550" r:id="rId60"/>
    <p:sldId id="515" r:id="rId61"/>
    <p:sldId id="489" r:id="rId62"/>
    <p:sldId id="565" r:id="rId63"/>
    <p:sldId id="559" r:id="rId64"/>
    <p:sldId id="560" r:id="rId65"/>
    <p:sldId id="561" r:id="rId66"/>
    <p:sldId id="568" r:id="rId67"/>
    <p:sldId id="562" r:id="rId68"/>
    <p:sldId id="563" r:id="rId69"/>
    <p:sldId id="509" r:id="rId70"/>
    <p:sldId id="478" r:id="rId71"/>
    <p:sldId id="556" r:id="rId72"/>
    <p:sldId id="569" r:id="rId73"/>
    <p:sldId id="572" r:id="rId74"/>
    <p:sldId id="570" r:id="rId75"/>
    <p:sldId id="571" r:id="rId76"/>
    <p:sldId id="508" r:id="rId77"/>
    <p:sldId id="425" r:id="rId78"/>
    <p:sldId id="573" r:id="rId79"/>
    <p:sldId id="566" r:id="rId80"/>
    <p:sldId id="567" r:id="rId81"/>
    <p:sldId id="421" r:id="rId82"/>
    <p:sldId id="578" r:id="rId83"/>
    <p:sldId id="574" r:id="rId84"/>
    <p:sldId id="575" r:id="rId85"/>
    <p:sldId id="576" r:id="rId86"/>
    <p:sldId id="577" r:id="rId87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9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C404"/>
    <a:srgbClr val="82878C"/>
    <a:srgbClr val="0000FF"/>
    <a:srgbClr val="F2F2F2"/>
    <a:srgbClr val="E4E4EC"/>
    <a:srgbClr val="DEDEDE"/>
    <a:srgbClr val="FAFAFC"/>
    <a:srgbClr val="595959"/>
    <a:srgbClr val="545454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8" autoAdjust="0"/>
    <p:restoredTop sz="82546"/>
  </p:normalViewPr>
  <p:slideViewPr>
    <p:cSldViewPr snapToGrid="0">
      <p:cViewPr>
        <p:scale>
          <a:sx n="83" d="100"/>
          <a:sy n="83" d="100"/>
        </p:scale>
        <p:origin x="-278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35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90" Type="http://schemas.openxmlformats.org/officeDocument/2006/relationships/commentAuthors" Target="commentAuthors.xml"/><Relationship Id="rId91" Type="http://schemas.openxmlformats.org/officeDocument/2006/relationships/presProps" Target="presProps.xml"/><Relationship Id="rId92" Type="http://schemas.openxmlformats.org/officeDocument/2006/relationships/viewProps" Target="viewProps.xml"/><Relationship Id="rId93" Type="http://schemas.openxmlformats.org/officeDocument/2006/relationships/theme" Target="theme/theme1.xml"/><Relationship Id="rId94" Type="http://schemas.openxmlformats.org/officeDocument/2006/relationships/tableStyles" Target="tableStyles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notesMaster" Target="notesMasters/notesMaster1.xml"/><Relationship Id="rId89" Type="http://schemas.openxmlformats.org/officeDocument/2006/relationships/printerSettings" Target="printerSettings/printerSettings1.bin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08-11T16:40:34.928" idx="7">
    <p:pos x="2073" y="3547"/>
    <p:text>リンクは論文とする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07-15T13:03:36.741" idx="2">
    <p:pos x="10" y="10"/>
    <p:text>リンクがうまく動作しない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08-11T23:02:12.327" idx="8">
    <p:pos x="955" y="1360"/>
    <p:text>図を入れる</p:tex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08-11T23:21:36.343" idx="9">
    <p:pos x="2853" y="2293"/>
    <p:text>絵を入れる</p:text>
  </p:cm>
</p:cmLst>
</file>

<file path=ppt/media/image1.jpeg>
</file>

<file path=ppt/media/image10.jpeg>
</file>

<file path=ppt/media/image11.jpg>
</file>

<file path=ppt/media/image12.jp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g>
</file>

<file path=ppt/media/image23.jpeg>
</file>

<file path=ppt/media/image24.jpg>
</file>

<file path=ppt/media/image25.jpg>
</file>

<file path=ppt/media/image26.jpg>
</file>

<file path=ppt/media/image3.jpeg>
</file>

<file path=ppt/media/image4.jpe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E67B1-E584-4720-817D-DD5D20C3975D}" type="datetimeFigureOut">
              <a:rPr kumimoji="1" lang="ja-JP" altLang="en-US" smtClean="0"/>
              <a:t>17/08/11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31A60-C776-4263-A2FB-8D24586021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19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当資料は、</a:t>
            </a:r>
            <a:r>
              <a:rPr kumimoji="1" lang="en-US" altLang="ja-JP" dirty="0" smtClean="0"/>
              <a:t>2017</a:t>
            </a:r>
            <a:r>
              <a:rPr kumimoji="1" lang="ja-JP" altLang="en-US" dirty="0" smtClean="0"/>
              <a:t>年</a:t>
            </a:r>
            <a:r>
              <a:rPr kumimoji="1" lang="en-US" altLang="ja-JP" dirty="0" smtClean="0"/>
              <a:t>8</a:t>
            </a:r>
            <a:r>
              <a:rPr kumimoji="1" lang="ja-JP" altLang="en-US" dirty="0" smtClean="0"/>
              <a:t>月</a:t>
            </a:r>
            <a:r>
              <a:rPr kumimoji="1" lang="en-US" altLang="ja-JP" dirty="0" smtClean="0"/>
              <a:t>7-11</a:t>
            </a:r>
            <a:r>
              <a:rPr kumimoji="1" lang="ja-JP" altLang="en-US" dirty="0" smtClean="0"/>
              <a:t>日にアメリカで開催された、世界最大のアジャイルのカンファレンス「</a:t>
            </a:r>
            <a:r>
              <a:rPr kumimoji="1" lang="en-US" altLang="ja-JP" dirty="0" smtClean="0"/>
              <a:t>Agile2017</a:t>
            </a:r>
            <a:r>
              <a:rPr kumimoji="1" lang="ja-JP" altLang="en-US" dirty="0" smtClean="0"/>
              <a:t>」の参加報告です。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132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この他に、</a:t>
            </a:r>
            <a:r>
              <a:rPr kumimoji="1" lang="en-US" altLang="ja-JP" dirty="0" smtClean="0"/>
              <a:t>Lightning Talks </a:t>
            </a:r>
            <a:r>
              <a:rPr kumimoji="1" lang="ja-JP" altLang="en-US" dirty="0" smtClean="0"/>
              <a:t>が</a:t>
            </a:r>
            <a:r>
              <a:rPr kumimoji="1" lang="en-US" altLang="ja-JP" dirty="0" smtClean="0"/>
              <a:t>3</a:t>
            </a:r>
            <a:r>
              <a:rPr kumimoji="1" lang="ja-JP" altLang="en-US" dirty="0" smtClean="0"/>
              <a:t>枠ありました。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63282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Government</a:t>
            </a:r>
            <a:r>
              <a:rPr kumimoji="1" lang="ja-JP" altLang="en-US" dirty="0" smtClean="0"/>
              <a:t>：米国防総省や</a:t>
            </a:r>
            <a:r>
              <a:rPr kumimoji="1" lang="en-US" altLang="ja-JP" dirty="0" smtClean="0"/>
              <a:t> FBI </a:t>
            </a:r>
            <a:r>
              <a:rPr kumimoji="1" lang="ja-JP" altLang="en-US" dirty="0" smtClean="0"/>
              <a:t>の情報が聞けたので、無くなったことは残念です。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Agile Companies</a:t>
            </a:r>
            <a:r>
              <a:rPr kumimoji="1" lang="ja-JP" altLang="en-US" dirty="0" smtClean="0"/>
              <a:t>：特に会社の事例にフォーカスしたものが、新たに出てきました。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Customers &amp; Products</a:t>
            </a:r>
            <a:r>
              <a:rPr kumimoji="1" lang="ja-JP" altLang="en-US" dirty="0" smtClean="0"/>
              <a:t>：「</a:t>
            </a:r>
            <a:r>
              <a:rPr kumimoji="1" lang="en-US" altLang="ja-JP" dirty="0" smtClean="0"/>
              <a:t>Value</a:t>
            </a:r>
            <a:r>
              <a:rPr kumimoji="1" lang="ja-JP" altLang="en-US" dirty="0" smtClean="0"/>
              <a:t>」の考え方に、顧客やプロダクトの視点が新たに増えました。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53499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76259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49751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762591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497519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このツールは、作者の</a:t>
            </a:r>
            <a:r>
              <a:rPr kumimoji="1" lang="en-US" altLang="ja-JP" dirty="0" smtClean="0"/>
              <a:t> Peter </a:t>
            </a:r>
            <a:r>
              <a:rPr kumimoji="1" lang="en-US" altLang="ja-JP" dirty="0" err="1" smtClean="0"/>
              <a:t>Kananen</a:t>
            </a:r>
            <a:r>
              <a:rPr kumimoji="1" lang="en-US" altLang="ja-JP" dirty="0" smtClean="0"/>
              <a:t> </a:t>
            </a:r>
            <a:r>
              <a:rPr kumimoji="1" lang="ja-JP" altLang="en-US" dirty="0" smtClean="0"/>
              <a:t>さんの好意により、日本でも好きに使って良いとのことです。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497519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フロー：売上・利益に着眼し、それらを生み出すためのアクションを考えられるようになる。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704172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762591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11163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762591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ちなみに、今回で</a:t>
            </a:r>
            <a:r>
              <a:rPr kumimoji="1" lang="en-US" altLang="ja-JP" dirty="0" smtClean="0"/>
              <a:t>5</a:t>
            </a:r>
            <a:r>
              <a:rPr kumimoji="1" lang="ja-JP" altLang="en-US" dirty="0" smtClean="0"/>
              <a:t>回目の参加になります。</a:t>
            </a:r>
            <a:endParaRPr kumimoji="1" lang="en-US" altLang="ja-JP" dirty="0" smtClean="0"/>
          </a:p>
          <a:p>
            <a:r>
              <a:rPr kumimoji="1" lang="en-US" altLang="ja-JP" dirty="0" smtClean="0"/>
              <a:t>【</a:t>
            </a:r>
            <a:r>
              <a:rPr kumimoji="1" lang="ja-JP" altLang="en-US" dirty="0" smtClean="0"/>
              <a:t>過去の参加</a:t>
            </a:r>
            <a:r>
              <a:rPr kumimoji="1" lang="en-US" altLang="ja-JP" dirty="0" smtClean="0"/>
              <a:t>】</a:t>
            </a:r>
          </a:p>
          <a:p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Agile2012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Agile2013</a:t>
            </a:r>
            <a:endParaRPr kumimoji="1" lang="ja-JP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Agile2014</a:t>
            </a:r>
            <a:r>
              <a:rPr kumimoji="1" lang="ja-JP" altLang="en-US" dirty="0" smtClean="0"/>
              <a:t>（スピーカー）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Agile2016</a:t>
            </a:r>
            <a:endParaRPr kumimoji="1" lang="ja-JP" altLang="en-US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8167894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85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2BCCDA-7B63-404C-A04A-C54649811EC9}" type="datetime4">
              <a:rPr lang="ja-JP" altLang="en-US" smtClean="0"/>
              <a:pPr/>
              <a:t>2017年 8月 11日 </a:t>
            </a:fld>
            <a:endParaRPr lang="ja-JP" altLang="en-US"/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97780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17/08/11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858403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17/08/11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72784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rgbClr val="44C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356350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84692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chemeClr val="tx2"/>
          </a:solidFill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  <p:sp>
        <p:nvSpPr>
          <p:cNvPr id="12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41452E-60C8-4FD8-95AF-A908062DC191}" type="datetime4">
              <a:rPr lang="ja-JP" altLang="en-US" smtClean="0"/>
              <a:pPr/>
              <a:t>2017年 8月 11日 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1315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17/08/11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endParaRPr kumimoji="1" lang="ja-JP" altLang="en-US" dirty="0" smtClean="0"/>
          </a:p>
        </p:txBody>
      </p:sp>
      <p:sp>
        <p:nvSpPr>
          <p:cNvPr id="13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078654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17/08/11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32073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6356351"/>
          </a:xfrm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0623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17/08/11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4" y="6356350"/>
            <a:ext cx="720000" cy="3598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863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17/08/11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5" y="6316165"/>
            <a:ext cx="461089" cy="40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7711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3828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www.agilealliance.org/" TargetMode="External"/><Relationship Id="rId3" Type="http://schemas.openxmlformats.org/officeDocument/2006/relationships/comments" Target="../comments/commen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4.jpe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hyperlink" Target="http://greenlight-flow-metrics.herokuapp.com/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4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5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6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7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8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9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0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1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geyahhoo" TargetMode="External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jpe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://greenlight-flow-metrics.herokuapp.com/" TargetMode="Externa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hyperlink" Target="http://www.slideshare.net/ssuser968fab/technology-drivendevelopment-forslideshare-38323907" TargetMode="External"/><Relationship Id="rId5" Type="http://schemas.openxmlformats.org/officeDocument/2006/relationships/comments" Target="../comments/comment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agile2017.sched.com/event/ATal/you-can-do-better-than-the-spotify-model-joakim-sunden-catherine-peck-phillips" TargetMode="External"/><Relationship Id="rId4" Type="http://schemas.openxmlformats.org/officeDocument/2006/relationships/image" Target="../media/image23.jpe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4GK1NDTWbkY" TargetMode="External"/><Relationship Id="rId4" Type="http://schemas.openxmlformats.org/officeDocument/2006/relationships/hyperlink" Target="https://www.youtube.com/watch?v=R2o-Xm3UVjs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comments" Target="../comments/commen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Relationship Id="rId3" Type="http://schemas.openxmlformats.org/officeDocument/2006/relationships/comments" Target="../comments/comment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Relationship Id="rId3" Type="http://schemas.openxmlformats.org/officeDocument/2006/relationships/hyperlink" Target="http://greenlight-flow-metrics.herokuapp.com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kumimoji="1" lang="ja-JP" altLang="en-US" sz="3200" dirty="0" smtClean="0">
                <a:latin typeface="ヒラギノ角ゴ ProN W6"/>
                <a:ea typeface="ヒラギノ角ゴ ProN W6"/>
                <a:cs typeface="ヒラギノ角ゴ ProN W6"/>
              </a:rPr>
              <a:t>伊藤　宏幸</a:t>
            </a:r>
            <a:endParaRPr kumimoji="1" lang="ja-JP" altLang="en-US" sz="32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 sz="8000" dirty="0" smtClean="0">
                <a:solidFill>
                  <a:srgbClr val="F2F2F2"/>
                </a:solidFill>
                <a:latin typeface="ヒラギノ角ゴ ProN W6"/>
                <a:ea typeface="ヒラギノ角ゴ ProN W6"/>
                <a:cs typeface="ヒラギノ角ゴ ProN W6"/>
              </a:rPr>
              <a:t>当たり前を</a:t>
            </a:r>
            <a:r>
              <a:rPr lang="en-US" altLang="ja-JP" sz="8000" dirty="0" smtClean="0">
                <a:solidFill>
                  <a:srgbClr val="F2F2F2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8000" dirty="0" smtClean="0">
                <a:solidFill>
                  <a:srgbClr val="F2F2F2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8000" dirty="0" smtClean="0">
                <a:solidFill>
                  <a:srgbClr val="F2F2F2"/>
                </a:solidFill>
                <a:latin typeface="ヒラギノ角ゴ ProN W6"/>
                <a:ea typeface="ヒラギノ角ゴ ProN W6"/>
                <a:cs typeface="ヒラギノ角ゴ ProN W6"/>
              </a:rPr>
              <a:t>当たり前に</a:t>
            </a:r>
            <a:r>
              <a:rPr lang="en-US" altLang="ja-JP" sz="8000" dirty="0" smtClean="0">
                <a:solidFill>
                  <a:srgbClr val="F2F2F2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8000" dirty="0" smtClean="0">
                <a:solidFill>
                  <a:srgbClr val="F2F2F2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8000" dirty="0" smtClean="0">
                <a:solidFill>
                  <a:srgbClr val="F2F2F2"/>
                </a:solidFill>
                <a:latin typeface="ヒラギノ角ゴ ProN W6"/>
                <a:ea typeface="ヒラギノ角ゴ ProN W6"/>
                <a:cs typeface="ヒラギノ角ゴ ProN W6"/>
              </a:rPr>
              <a:t>-Agile2017</a:t>
            </a:r>
            <a:r>
              <a:rPr lang="ja-JP" altLang="en-US" sz="8000" dirty="0" smtClean="0">
                <a:solidFill>
                  <a:srgbClr val="F2F2F2"/>
                </a:solidFill>
                <a:latin typeface="ヒラギノ角ゴ ProN W6"/>
                <a:ea typeface="ヒラギノ角ゴ ProN W6"/>
                <a:cs typeface="ヒラギノ角ゴ ProN W6"/>
              </a:rPr>
              <a:t>報告</a:t>
            </a:r>
            <a:r>
              <a:rPr lang="en-US" altLang="ja-JP" sz="8000" dirty="0" smtClean="0">
                <a:solidFill>
                  <a:srgbClr val="F2F2F2"/>
                </a:solidFill>
                <a:latin typeface="ヒラギノ角ゴ ProN W6"/>
                <a:ea typeface="ヒラギノ角ゴ ProN W6"/>
                <a:cs typeface="ヒラギノ角ゴ ProN W6"/>
              </a:rPr>
              <a:t>-</a:t>
            </a:r>
            <a:endParaRPr kumimoji="1" lang="ja-JP" altLang="en-US" sz="8000" dirty="0">
              <a:solidFill>
                <a:srgbClr val="F2F2F2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F34E1-CD1B-4039-BEF8-E796808036C6}" type="datetime4">
              <a:rPr lang="ja-JP" altLang="en-US" smtClean="0"/>
              <a:t>2017年 8月 11日 </a:t>
            </a:fld>
            <a:endParaRPr lang="ja-JP" altLang="en-US"/>
          </a:p>
        </p:txBody>
      </p:sp>
      <p:sp>
        <p:nvSpPr>
          <p:cNvPr id="5" name="コンテンツ プレースホルダー 2"/>
          <p:cNvSpPr txBox="1">
            <a:spLocks/>
          </p:cNvSpPr>
          <p:nvPr/>
        </p:nvSpPr>
        <p:spPr>
          <a:xfrm>
            <a:off x="0" y="5285334"/>
            <a:ext cx="9144000" cy="4961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b="1" i="0" kern="1200">
                <a:solidFill>
                  <a:srgbClr val="595959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8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4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800" b="0" dirty="0" smtClean="0">
                <a:latin typeface="ヒラギノ角ゴ ProN W6"/>
                <a:ea typeface="ヒラギノ角ゴ ProN W6"/>
                <a:cs typeface="ヒラギノ角ゴ ProN W6"/>
              </a:rPr>
              <a:t>2017</a:t>
            </a:r>
            <a:r>
              <a:rPr lang="ja-JP" altLang="en-US" sz="2800" b="0" dirty="0" smtClean="0">
                <a:latin typeface="ヒラギノ角ゴ ProN W6"/>
                <a:ea typeface="ヒラギノ角ゴ ProN W6"/>
                <a:cs typeface="ヒラギノ角ゴ ProN W6"/>
              </a:rPr>
              <a:t>年</a:t>
            </a:r>
            <a:r>
              <a:rPr lang="en-US" altLang="ja-JP" sz="2800" b="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08</a:t>
            </a:r>
            <a:r>
              <a:rPr lang="ja-JP" altLang="en-US" sz="2800" b="0" dirty="0" smtClean="0">
                <a:latin typeface="ヒラギノ角ゴ ProN W6"/>
                <a:ea typeface="ヒラギノ角ゴ ProN W6"/>
                <a:cs typeface="ヒラギノ角ゴ ProN W6"/>
              </a:rPr>
              <a:t>月</a:t>
            </a:r>
            <a:r>
              <a:rPr lang="en-US" altLang="ja-JP" sz="2800" b="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11</a:t>
            </a:r>
            <a:r>
              <a:rPr lang="ja-JP" altLang="en-US" sz="2800" b="0" dirty="0" smtClean="0">
                <a:latin typeface="ヒラギノ角ゴ ProN W6"/>
                <a:ea typeface="ヒラギノ角ゴ ProN W6"/>
                <a:cs typeface="ヒラギノ角ゴ ProN W6"/>
              </a:rPr>
              <a:t>日</a:t>
            </a:r>
            <a:endParaRPr lang="ja-JP" altLang="en-US" sz="2800" b="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62139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3366FF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基本情報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10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1190455"/>
              </p:ext>
            </p:extLst>
          </p:nvPr>
        </p:nvGraphicFramePr>
        <p:xfrm>
          <a:off x="628650" y="1689095"/>
          <a:ext cx="7886700" cy="438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3943350"/>
                <a:gridCol w="3943350"/>
              </a:tblGrid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項目</a:t>
                      </a:r>
                      <a:endParaRPr kumimoji="1" lang="ja-JP" altLang="en-US" sz="24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C40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詳細</a:t>
                      </a:r>
                      <a:endParaRPr kumimoji="1" lang="ja-JP" altLang="en-US" sz="24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C404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ja-JP" altLang="en-US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期間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ja-JP" sz="24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8</a:t>
                      </a:r>
                      <a:r>
                        <a:rPr kumimoji="1" lang="en-US" altLang="ja-JP" sz="24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/7</a:t>
                      </a:r>
                      <a:r>
                        <a:rPr kumimoji="1" lang="ja-JP" altLang="en-US" sz="24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(</a:t>
                      </a:r>
                      <a:r>
                        <a:rPr kumimoji="1" lang="en-US" altLang="ja-JP" sz="24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Mon) - 8/11(</a:t>
                      </a:r>
                      <a:r>
                        <a:rPr kumimoji="1" lang="ja-JP" altLang="en-US" sz="24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F</a:t>
                      </a:r>
                      <a:r>
                        <a:rPr kumimoji="1" lang="en-US" altLang="ja-JP" sz="2400" b="0" i="0" dirty="0" err="1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ri</a:t>
                      </a:r>
                      <a:r>
                        <a:rPr kumimoji="1" lang="en-US" altLang="en-US" sz="24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)</a:t>
                      </a:r>
                      <a:endParaRPr kumimoji="1" lang="ja-JP" altLang="en-US" sz="24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ja-JP" altLang="en-US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セッション数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accent5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307</a:t>
                      </a:r>
                      <a:r>
                        <a:rPr kumimoji="1" lang="ja-JP" altLang="en-US" sz="2400" b="0" i="0" dirty="0" smtClean="0">
                          <a:solidFill>
                            <a:schemeClr val="accent5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（昨年は</a:t>
                      </a:r>
                      <a:r>
                        <a:rPr kumimoji="1" lang="en-US" altLang="ja-JP" sz="2400" b="0" i="0" dirty="0" smtClean="0">
                          <a:solidFill>
                            <a:schemeClr val="accent5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287</a:t>
                      </a:r>
                      <a:r>
                        <a:rPr kumimoji="1" lang="ja-JP" altLang="en-US" sz="2400" b="0" i="0" dirty="0" smtClean="0">
                          <a:solidFill>
                            <a:schemeClr val="accent5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）</a:t>
                      </a:r>
                      <a:endParaRPr kumimoji="1" lang="ja-JP" altLang="en-US" sz="2400" b="0" i="0" dirty="0">
                        <a:solidFill>
                          <a:schemeClr val="accent5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ja-JP" altLang="en-US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・セッションのジャンル数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rgbClr val="E50012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20</a:t>
                      </a:r>
                      <a:endParaRPr kumimoji="1" lang="ja-JP" altLang="en-US" sz="2400" b="0" i="0" dirty="0">
                        <a:solidFill>
                          <a:srgbClr val="E50012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ja-JP" altLang="en-US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・最大同時並行トラック数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19</a:t>
                      </a:r>
                      <a:endParaRPr kumimoji="1" lang="ja-JP" altLang="en-US" sz="2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ja-JP" altLang="en-US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参加者数（国籍）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 b="0" i="0" dirty="0" smtClean="0">
                          <a:solidFill>
                            <a:srgbClr val="E50012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約</a:t>
                      </a:r>
                      <a:r>
                        <a:rPr kumimoji="1" lang="en-US" altLang="ja-JP" sz="2400" b="0" i="0" dirty="0" smtClean="0">
                          <a:solidFill>
                            <a:srgbClr val="E50012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2,500</a:t>
                      </a:r>
                      <a:r>
                        <a:rPr kumimoji="1" lang="ja-JP" altLang="en-US" sz="2400" b="0" i="0" dirty="0" smtClean="0">
                          <a:solidFill>
                            <a:srgbClr val="E50012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名（</a:t>
                      </a:r>
                      <a:r>
                        <a:rPr kumimoji="1" lang="en-US" altLang="ja-JP" sz="2400" b="0" i="0" dirty="0" smtClean="0">
                          <a:solidFill>
                            <a:srgbClr val="E50012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42</a:t>
                      </a:r>
                      <a:r>
                        <a:rPr kumimoji="1" lang="ja-JP" altLang="en-US" sz="2400" b="0" i="0" dirty="0" smtClean="0">
                          <a:solidFill>
                            <a:srgbClr val="E50012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か国）</a:t>
                      </a:r>
                      <a:endParaRPr kumimoji="1" lang="ja-JP" altLang="en-US" sz="2400" b="0" i="0" dirty="0">
                        <a:solidFill>
                          <a:srgbClr val="E50012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ja-JP" altLang="en-US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ボランティア数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 b="0" i="0" dirty="0" smtClean="0">
                          <a:solidFill>
                            <a:srgbClr val="E50012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約</a:t>
                      </a:r>
                      <a:r>
                        <a:rPr kumimoji="1" lang="en-US" altLang="ja-JP" sz="2400" b="0" i="0" dirty="0" smtClean="0">
                          <a:solidFill>
                            <a:srgbClr val="E50012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300</a:t>
                      </a:r>
                      <a:r>
                        <a:rPr kumimoji="1" lang="ja-JP" altLang="en-US" sz="2400" b="0" i="0" dirty="0" smtClean="0">
                          <a:solidFill>
                            <a:srgbClr val="E50012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名</a:t>
                      </a:r>
                      <a:endParaRPr kumimoji="1" lang="ja-JP" altLang="en-US" sz="2400" b="0" i="0" dirty="0">
                        <a:solidFill>
                          <a:srgbClr val="E50012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1654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3366FF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主催者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kumimoji="1" lang="en-US" altLang="ja-JP" sz="7200" i="1" dirty="0" smtClean="0">
                <a:solidFill>
                  <a:srgbClr val="00B0F0"/>
                </a:solidFill>
                <a:latin typeface="ヒラギノ角ゴ ProN W6"/>
                <a:ea typeface="ヒラギノ角ゴ ProN W6"/>
                <a:cs typeface="ヒラギノ角ゴ ProN W6"/>
              </a:rPr>
              <a:t>Agile Alliance</a:t>
            </a:r>
          </a:p>
          <a:p>
            <a:pPr algn="ctr"/>
            <a:r>
              <a:rPr lang="en-US" altLang="ja-JP" sz="3600" dirty="0" smtClean="0">
                <a:latin typeface="ヒラギノ角ゴ ProN W6"/>
                <a:ea typeface="ヒラギノ角ゴ ProN W6"/>
                <a:cs typeface="ヒラギノ角ゴ ProN W6"/>
                <a:hlinkClick r:id="rId2"/>
              </a:rPr>
              <a:t>https://www.agilealliance.org/ </a:t>
            </a:r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全世界</a:t>
            </a:r>
            <a:r>
              <a:rPr lang="ja-JP" altLang="en-US" sz="3600" dirty="0">
                <a:latin typeface="ヒラギノ角ゴ ProN W6"/>
                <a:ea typeface="ヒラギノ角ゴ ProN W6"/>
                <a:cs typeface="ヒラギノ角ゴ ProN W6"/>
              </a:rPr>
              <a:t>で</a:t>
            </a:r>
            <a:r>
              <a:rPr lang="ja-JP" altLang="en-US" sz="36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８万人以上</a:t>
            </a:r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の会員を持つ、</a:t>
            </a:r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文字通り世界のアジャイルを</a:t>
            </a:r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代表する組織。</a:t>
            </a:r>
            <a:endParaRPr lang="en-US" altLang="ja-JP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77975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セッションの傾向（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2017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12</a:t>
            </a:fld>
            <a:endParaRPr kumimoji="1" lang="ja-JP" altLang="en-US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6494250"/>
              </p:ext>
            </p:extLst>
          </p:nvPr>
        </p:nvGraphicFramePr>
        <p:xfrm>
          <a:off x="657000" y="1689099"/>
          <a:ext cx="7830000" cy="4599363"/>
        </p:xfrm>
        <a:graphic>
          <a:graphicData uri="http://schemas.openxmlformats.org/drawingml/2006/table">
            <a:tbl>
              <a:tblPr firstRow="1" bandCol="1">
                <a:tableStyleId>{21E4AEA4-8DFA-4A89-87EB-49C32662AFE0}</a:tableStyleId>
              </a:tblPr>
              <a:tblGrid>
                <a:gridCol w="3198742"/>
                <a:gridCol w="716258"/>
                <a:gridCol w="3368993"/>
                <a:gridCol w="546007"/>
              </a:tblGrid>
              <a:tr h="30431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ジャンル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C40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数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C40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ジャンル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C40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数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C404"/>
                    </a:solidFill>
                  </a:tcPr>
                </a:tc>
              </a:tr>
              <a:tr h="343325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Alliance Lounge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16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Experience Reports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3325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Companies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13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Keynotes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3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3325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Foundations</a:t>
                      </a:r>
                      <a:endParaRPr kumimoji="1" lang="ja-JP" altLang="en-US" sz="1600" b="0" i="0" dirty="0" smtClean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7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Leadership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1037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Audacious Salon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14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Learning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17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66073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Coaching &amp; Mentoring</a:t>
                      </a:r>
                      <a:endParaRPr kumimoji="1" lang="ja-JP" altLang="en-US" sz="1600" b="0" i="0" dirty="0" smtClean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17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Open Jam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6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93016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Collaboration Culture &amp; Teams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Project Program &amp; Portfolio Management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3325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Customers &amp; Products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15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Stalwarts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11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94007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Development Practices &amp; Craftsmanship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The Future of Agile Software Development (IEEE Software)</a:t>
                      </a:r>
                      <a:endParaRPr kumimoji="1" lang="ja-JP" altLang="en-US" sz="1600" b="0" i="0" dirty="0" smtClean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8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3325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DevOps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16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Testing &amp; Quality</a:t>
                      </a:r>
                      <a:endParaRPr kumimoji="1" lang="ja-JP" altLang="en-US" sz="1600" b="0" i="0" dirty="0" smtClean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3325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Enterprise Agile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25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User Experience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10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5705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セッション</a:t>
            </a:r>
            <a:r>
              <a:rPr lang="ja-JP" altLang="en-US" sz="4800" dirty="0">
                <a:latin typeface="ヒラギノ角ゴ ProN W6"/>
                <a:ea typeface="ヒラギノ角ゴ ProN W6"/>
                <a:cs typeface="ヒラギノ角ゴ ProN W6"/>
              </a:rPr>
              <a:t>の傾向</a:t>
            </a:r>
            <a:r>
              <a:rPr lang="ja-JP" altLang="en-US" sz="4800" dirty="0">
                <a:solidFill>
                  <a:srgbClr val="E50012"/>
                </a:solidFill>
                <a:latin typeface="ヒラギノ角ゴ ProN W6"/>
                <a:ea typeface="ヒラギノ角ゴ ProN W6"/>
                <a:cs typeface="ヒラギノ角ゴ ProN W6"/>
              </a:rPr>
              <a:t>（</a:t>
            </a:r>
            <a:r>
              <a:rPr lang="en-US" altLang="ja-JP" sz="4800" dirty="0" smtClean="0">
                <a:solidFill>
                  <a:srgbClr val="E50012"/>
                </a:solidFill>
                <a:latin typeface="ヒラギノ角ゴ ProN W6"/>
                <a:ea typeface="ヒラギノ角ゴ ProN W6"/>
                <a:cs typeface="ヒラギノ角ゴ ProN W6"/>
              </a:rPr>
              <a:t>2016</a:t>
            </a:r>
            <a:r>
              <a:rPr lang="ja-JP" altLang="en-US" sz="4800" dirty="0" smtClean="0">
                <a:solidFill>
                  <a:srgbClr val="E50012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kumimoji="1" lang="ja-JP" altLang="en-US" sz="4800" dirty="0">
              <a:solidFill>
                <a:srgbClr val="E50012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13</a:t>
            </a:fld>
            <a:endParaRPr kumimoji="1" lang="ja-JP" altLang="en-US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9527292"/>
              </p:ext>
            </p:extLst>
          </p:nvPr>
        </p:nvGraphicFramePr>
        <p:xfrm>
          <a:off x="657000" y="1689100"/>
          <a:ext cx="7830000" cy="4647217"/>
        </p:xfrm>
        <a:graphic>
          <a:graphicData uri="http://schemas.openxmlformats.org/drawingml/2006/table">
            <a:tbl>
              <a:tblPr firstRow="1" bandCol="1">
                <a:tableStyleId>{21E4AEA4-8DFA-4A89-87EB-49C32662AFE0}</a:tableStyleId>
              </a:tblPr>
              <a:tblGrid>
                <a:gridCol w="3198742"/>
                <a:gridCol w="716258"/>
                <a:gridCol w="3368993"/>
                <a:gridCol w="546007"/>
              </a:tblGrid>
              <a:tr h="276499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ジャンル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数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ジャンル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数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</a:tr>
              <a:tr h="311947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Bootcamp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9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Leadership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23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1947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Audacious Salon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14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Learning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19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1947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Coaching &amp; Mentoring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20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Lightning Talks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3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8818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Collaboration Culture &amp; Teams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25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Open Jam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5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76243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Development Practices &amp;</a:t>
                      </a:r>
                    </a:p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Craftsmanship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19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Project Program and Portfolio</a:t>
                      </a:r>
                      <a:r>
                        <a:rPr kumimoji="1" lang="ja-JP" altLang="en-US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 </a:t>
                      </a:r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Management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1947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DevOps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18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Stalwarts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6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1947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Enterprise Agile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27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Testing &amp; Quality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09614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Experience Reports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23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The Future of Agile Software</a:t>
                      </a:r>
                    </a:p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Development (IEEE Software)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5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1947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Government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10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User Experience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11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1947"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Keynotes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3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Working with Customers</a:t>
                      </a:r>
                      <a:endParaRPr kumimoji="1" lang="ja-JP" altLang="en-US" sz="16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14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6933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セッションの変化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14</a:t>
            </a:fld>
            <a:endParaRPr kumimoji="1" lang="ja-JP" altLang="en-US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6915481"/>
              </p:ext>
            </p:extLst>
          </p:nvPr>
        </p:nvGraphicFramePr>
        <p:xfrm>
          <a:off x="626398" y="1689098"/>
          <a:ext cx="7834814" cy="3507840"/>
        </p:xfrm>
        <a:graphic>
          <a:graphicData uri="http://schemas.openxmlformats.org/drawingml/2006/table">
            <a:tbl>
              <a:tblPr firstRow="1" bandCol="1">
                <a:tableStyleId>{21E4AEA4-8DFA-4A89-87EB-49C32662AFE0}</a:tableStyleId>
              </a:tblPr>
              <a:tblGrid>
                <a:gridCol w="3917407"/>
                <a:gridCol w="3917407"/>
              </a:tblGrid>
              <a:tr h="87696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IN</a:t>
                      </a:r>
                      <a:endParaRPr kumimoji="1" lang="ja-JP" altLang="en-US" sz="28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C40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OUT</a:t>
                      </a:r>
                      <a:endParaRPr kumimoji="1" lang="ja-JP" altLang="en-US" sz="28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C404"/>
                    </a:solidFill>
                  </a:tcPr>
                </a:tc>
              </a:tr>
              <a:tr h="876960">
                <a:tc>
                  <a:txBody>
                    <a:bodyPr/>
                    <a:lstStyle/>
                    <a:p>
                      <a:r>
                        <a:rPr kumimoji="1" lang="en-US" altLang="ja-JP" sz="20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Companies</a:t>
                      </a:r>
                      <a:endParaRPr kumimoji="1" lang="ja-JP" altLang="en-US" sz="20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Bootcamp</a:t>
                      </a:r>
                      <a:endParaRPr kumimoji="1" lang="ja-JP" altLang="en-US" sz="20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876960">
                <a:tc>
                  <a:txBody>
                    <a:bodyPr/>
                    <a:lstStyle/>
                    <a:p>
                      <a:r>
                        <a:rPr kumimoji="1" lang="en-US" altLang="ja-JP" sz="20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Foundations</a:t>
                      </a:r>
                      <a:endParaRPr kumimoji="1" lang="ja-JP" altLang="en-US" sz="20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Government</a:t>
                      </a:r>
                      <a:endParaRPr kumimoji="1" lang="ja-JP" altLang="en-US" sz="20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876960">
                <a:tc>
                  <a:txBody>
                    <a:bodyPr/>
                    <a:lstStyle/>
                    <a:p>
                      <a:r>
                        <a:rPr kumimoji="1" lang="en-US" altLang="ja-JP" sz="20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Customers &amp; Products</a:t>
                      </a:r>
                      <a:endParaRPr kumimoji="1" lang="ja-JP" altLang="en-US" sz="20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Working with Customers</a:t>
                      </a:r>
                      <a:endParaRPr kumimoji="1" lang="ja-JP" altLang="en-US" sz="2000" b="0" i="0" dirty="0" smtClean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  <a:p>
                      <a:endParaRPr kumimoji="1" lang="ja-JP" altLang="en-US" sz="20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29987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3717777"/>
            <a:ext cx="7886700" cy="2377721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71500" indent="-571500">
              <a:buFont typeface="Arial" charset="0"/>
              <a:buChar char="•"/>
            </a:pP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開発プラクティスの強化</a:t>
            </a:r>
            <a:endParaRPr kumimoji="1"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 charset="0"/>
              <a:buChar char="•"/>
            </a:pP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著名人との対話の機会の増加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z="4800" dirty="0">
                <a:latin typeface="ヒラギノ角ゴ ProN W6"/>
                <a:ea typeface="ヒラギノ角ゴ ProN W6"/>
                <a:cs typeface="ヒラギノ角ゴ ProN W6"/>
              </a:rPr>
              <a:t>セッション数の増減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15</a:t>
            </a:fld>
            <a:endParaRPr kumimoji="1" lang="ja-JP" altLang="en-US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158445"/>
              </p:ext>
            </p:extLst>
          </p:nvPr>
        </p:nvGraphicFramePr>
        <p:xfrm>
          <a:off x="656999" y="1689101"/>
          <a:ext cx="7865415" cy="2037276"/>
        </p:xfrm>
        <a:graphic>
          <a:graphicData uri="http://schemas.openxmlformats.org/drawingml/2006/table">
            <a:tbl>
              <a:tblPr firstRow="1" bandCol="1">
                <a:tableStyleId>{21E4AEA4-8DFA-4A89-87EB-49C32662AFE0}</a:tableStyleId>
              </a:tblPr>
              <a:tblGrid>
                <a:gridCol w="6748474"/>
                <a:gridCol w="1116941"/>
              </a:tblGrid>
              <a:tr h="4103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ジャンル</a:t>
                      </a:r>
                      <a:endParaRPr kumimoji="1" lang="ja-JP" altLang="en-US" sz="20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C40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増減</a:t>
                      </a:r>
                      <a:endParaRPr kumimoji="1" lang="ja-JP" altLang="en-US" sz="20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C404"/>
                    </a:solidFill>
                  </a:tcPr>
                </a:tc>
              </a:tr>
              <a:tr h="462948">
                <a:tc>
                  <a:txBody>
                    <a:bodyPr/>
                    <a:lstStyle/>
                    <a:p>
                      <a:r>
                        <a:rPr kumimoji="1" lang="en-US" altLang="ja-JP" sz="20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Development Practices &amp; Craftsmanship</a:t>
                      </a:r>
                      <a:endParaRPr kumimoji="1" lang="ja-JP" altLang="en-US" sz="20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20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+5</a:t>
                      </a:r>
                      <a:endParaRPr kumimoji="1" lang="ja-JP" altLang="en-US" sz="20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2948">
                <a:tc>
                  <a:txBody>
                    <a:bodyPr/>
                    <a:lstStyle/>
                    <a:p>
                      <a:r>
                        <a:rPr kumimoji="1" lang="en-US" altLang="ja-JP" sz="20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Stalwarts</a:t>
                      </a:r>
                      <a:endParaRPr kumimoji="1" lang="ja-JP" altLang="en-US" sz="20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20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+5</a:t>
                      </a:r>
                      <a:endParaRPr kumimoji="1" lang="ja-JP" altLang="en-US" sz="20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2948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The Future of Agile Software Development</a:t>
                      </a: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0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(IEEE Software)</a:t>
                      </a:r>
                      <a:endParaRPr kumimoji="1" lang="ja-JP" altLang="en-US" sz="2000" b="0" i="0" dirty="0" smtClean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20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+3</a:t>
                      </a:r>
                      <a:endParaRPr kumimoji="1" lang="ja-JP" altLang="en-US" sz="20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7393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3366FF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実際に参加しての印象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marL="571500" indent="-571500">
              <a:buFont typeface="Arial" charset="0"/>
              <a:buChar char="•"/>
            </a:pP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例年になく、世界的な著名人が、登壇に関係なく集まる。</a:t>
            </a:r>
            <a:endParaRPr kumimoji="1"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 charset="0"/>
              <a:buChar char="•"/>
            </a:pPr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継続参加している人たちが</a:t>
            </a:r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 charset="0"/>
              <a:buChar char="•"/>
            </a:pP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なんだろう？</a:t>
            </a:r>
            <a:endParaRPr kumimoji="1"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868757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2C2C2C"/>
          </a:solidFill>
          <a:ln>
            <a:solidFill>
              <a:srgbClr val="161616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</a:t>
            </a:r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カンファレンスの概要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2918066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世界のアジャイルの最新動向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147033"/>
            <a:ext cx="7887600" cy="720000"/>
          </a:xfrm>
          <a:prstGeom prst="rect">
            <a:avLst/>
          </a:prstGeom>
          <a:solidFill>
            <a:srgbClr val="2C2C2C"/>
          </a:solidFill>
          <a:ln>
            <a:solidFill>
              <a:srgbClr val="161616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人と人との絆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2C2C2C"/>
          </a:solidFill>
          <a:ln>
            <a:solidFill>
              <a:srgbClr val="161616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70716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今回の参加目的（再掲）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903288" lvl="1" indent="-390525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ja-JP" altLang="en-US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</a:t>
            </a:r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の情報収集</a:t>
            </a:r>
            <a:endParaRPr kumimoji="1"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903288" lvl="1" indent="-390525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ja-JP" altLang="en-US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メトリクス</a:t>
            </a:r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ja-JP" altLang="en-US" dirty="0">
                <a:latin typeface="ヒラギノ角ゴ ProN W6"/>
                <a:ea typeface="ヒラギノ角ゴ ProN W6"/>
                <a:cs typeface="ヒラギノ角ゴ ProN W6"/>
              </a:rPr>
              <a:t>情報</a:t>
            </a: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収集</a:t>
            </a:r>
            <a:endParaRPr kumimoji="1"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903288" lvl="1" indent="-390525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ja-JP" altLang="en-US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モブプログラミング</a:t>
            </a: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を</a:t>
            </a:r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知る</a:t>
            </a:r>
            <a:endParaRPr kumimoji="1"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1085837" lvl="1" indent="-571500"/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著名な会社の</a:t>
            </a:r>
            <a:r>
              <a:rPr lang="ja-JP" altLang="en-US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現場事例</a:t>
            </a: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の取得</a:t>
            </a:r>
            <a:endParaRPr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1085837" lvl="1" indent="-571500"/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著名人との交流</a:t>
            </a:r>
            <a:endParaRPr lang="en-US" altLang="ja-JP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34529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今回の参加目的（再掲）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903288" lvl="1" indent="-390525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ja-JP" altLang="en-US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</a:t>
            </a:r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の情報収集</a:t>
            </a:r>
            <a:endParaRPr kumimoji="1"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903288" lvl="1" indent="-390525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ja-JP" altLang="en-US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メトリクス</a:t>
            </a:r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ja-JP" altLang="en-US" dirty="0">
                <a:latin typeface="ヒラギノ角ゴ ProN W6"/>
                <a:ea typeface="ヒラギノ角ゴ ProN W6"/>
                <a:cs typeface="ヒラギノ角ゴ ProN W6"/>
              </a:rPr>
              <a:t>情報</a:t>
            </a: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収集</a:t>
            </a:r>
            <a:endParaRPr kumimoji="1"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903288" lvl="1" indent="-390525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ja-JP" altLang="en-US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モブプログラミング</a:t>
            </a: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を</a:t>
            </a:r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知る</a:t>
            </a:r>
            <a:endParaRPr kumimoji="1"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1085837" lvl="1" indent="-571500"/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著名な会社の</a:t>
            </a:r>
            <a:r>
              <a:rPr lang="ja-JP" altLang="en-US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現場事例</a:t>
            </a: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の取得</a:t>
            </a:r>
            <a:endParaRPr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1085837" lvl="1" indent="-571500"/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著名人との交流</a:t>
            </a:r>
            <a:endParaRPr lang="en-US" altLang="ja-JP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1055739" y="2447919"/>
            <a:ext cx="7145364" cy="2264325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  <p:sp>
        <p:nvSpPr>
          <p:cNvPr id="8" name="四角形吹き出し 7"/>
          <p:cNvSpPr/>
          <p:nvPr/>
        </p:nvSpPr>
        <p:spPr>
          <a:xfrm>
            <a:off x="4607105" y="1423746"/>
            <a:ext cx="3600000" cy="720000"/>
          </a:xfrm>
          <a:prstGeom prst="wedgeRectCallout">
            <a:avLst>
              <a:gd name="adj1" fmla="val -56959"/>
              <a:gd name="adj2" fmla="val 92249"/>
            </a:avLst>
          </a:prstGeom>
          <a:solidFill>
            <a:srgbClr val="FFFF00"/>
          </a:solidFill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ja-JP" altLang="en-US" sz="2400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特にここにフォーカス</a:t>
            </a:r>
            <a:endParaRPr lang="ja-JP" altLang="en-US" sz="2400" dirty="0">
              <a:solidFill>
                <a:srgbClr val="0000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936620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Agile2017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7" name="図 6" descr="IMG_0756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645" y="1154801"/>
            <a:ext cx="6612711" cy="4959534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80234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72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7200" dirty="0" smtClean="0">
                <a:latin typeface="ヒラギノ角ゴ ProN W6"/>
                <a:ea typeface="ヒラギノ角ゴ ProN W6"/>
                <a:cs typeface="ヒラギノ角ゴ ProN W6"/>
              </a:rPr>
              <a:t>テスト自動化</a:t>
            </a:r>
            <a:endParaRPr lang="ja-JP" altLang="en-US" sz="72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02162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lang="ja-JP" altLang="en-US" smtClean="0"/>
              <a:pPr/>
              <a:t>21</a:t>
            </a:fld>
            <a:endParaRPr lang="ja-JP" altLang="en-US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z="4800" dirty="0">
                <a:latin typeface="ヒラギノ角ゴ ProN W6"/>
                <a:ea typeface="ヒラギノ角ゴ ProN W6"/>
                <a:cs typeface="ヒラギノ角ゴ ProN W6"/>
              </a:rPr>
              <a:t>テスト自動化の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7</a:t>
            </a:r>
            <a:r>
              <a:rPr lang="ja-JP" altLang="en-US" sz="4800" dirty="0">
                <a:latin typeface="ヒラギノ角ゴ ProN W6"/>
                <a:ea typeface="ヒラギノ角ゴ ProN W6"/>
                <a:cs typeface="ヒラギノ角ゴ ProN W6"/>
              </a:rPr>
              <a:t>つの無駄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ln>
            <a:noFill/>
          </a:ln>
        </p:spPr>
        <p:txBody>
          <a:bodyPr anchor="ctr">
            <a:normAutofit/>
          </a:bodyPr>
          <a:lstStyle/>
          <a:p>
            <a:r>
              <a:rPr kumimoji="1"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アジャイルサムライの</a:t>
            </a:r>
            <a:endParaRPr kumimoji="1"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ジョナサンさんによる</a:t>
            </a:r>
            <a:endParaRPr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kumimoji="1"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テスト自動化の </a:t>
            </a:r>
            <a:r>
              <a:rPr kumimoji="1"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>Tips</a:t>
            </a:r>
          </a:p>
        </p:txBody>
      </p:sp>
      <p:pic>
        <p:nvPicPr>
          <p:cNvPr id="6" name="図 5" descr="WithJonatha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" y="1600710"/>
            <a:ext cx="4875439" cy="3656580"/>
          </a:xfrm>
          <a:prstGeom prst="rect">
            <a:avLst/>
          </a:prstGeom>
          <a:ln>
            <a:solidFill>
              <a:srgbClr val="161616"/>
            </a:solidFill>
          </a:ln>
        </p:spPr>
      </p:pic>
    </p:spTree>
    <p:extLst>
      <p:ext uri="{BB962C8B-B14F-4D97-AF65-F5344CB8AC3E}">
        <p14:creationId xmlns:p14="http://schemas.microsoft.com/office/powerpoint/2010/main" val="3919130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sz="8000" dirty="0" smtClean="0">
                <a:solidFill>
                  <a:schemeClr val="bg1">
                    <a:lumMod val="95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技術</a:t>
            </a:r>
            <a:r>
              <a:rPr lang="ja-JP" altLang="en-US" sz="8000" dirty="0">
                <a:solidFill>
                  <a:schemeClr val="bg1">
                    <a:lumMod val="95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的側面</a:t>
            </a:r>
            <a:endParaRPr kumimoji="1" lang="ja-JP" altLang="en-US" sz="8000" dirty="0">
              <a:solidFill>
                <a:schemeClr val="bg1">
                  <a:lumMod val="95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62591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3366FF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1)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Slow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Test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一般化しているか？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62591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3366FF"/>
          </a:solidFill>
        </p:spPr>
        <p:txBody>
          <a:bodyPr/>
          <a:lstStyle/>
          <a:p>
            <a:r>
              <a:rPr lang="ja-JP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)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当てにならないテスト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一般化しているか？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62591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3366FF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3)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Premature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Hardening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一般化しているか？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62591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sz="8000" dirty="0" smtClean="0">
                <a:solidFill>
                  <a:schemeClr val="bg1">
                    <a:lumMod val="95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文化的側面</a:t>
            </a:r>
            <a:endParaRPr kumimoji="1" lang="ja-JP" altLang="en-US" sz="8000" dirty="0">
              <a:solidFill>
                <a:schemeClr val="bg1">
                  <a:lumMod val="95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9559050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3366FF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4)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Lack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of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Language &amp; FW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一般化しているか？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62591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3366FF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5)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スキル不足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一般化しているか？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62591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3366FF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6)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4800" dirty="0" err="1" smtClean="0">
                <a:latin typeface="ヒラギノ角ゴ ProN W6"/>
                <a:ea typeface="ヒラギノ角ゴ ProN W6"/>
                <a:cs typeface="ヒラギノ角ゴ ProN W6"/>
              </a:rPr>
              <a:t>Artifical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Separation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一般化しているか？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62591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米フロリダ州オーランド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2" name="図 1" descr="IMG_0735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8444"/>
            <a:ext cx="9144000" cy="2025301"/>
          </a:xfrm>
          <a:prstGeom prst="rect">
            <a:avLst/>
          </a:prstGeom>
          <a:ln>
            <a:solidFill>
              <a:srgbClr val="161616"/>
            </a:solidFill>
          </a:ln>
        </p:spPr>
      </p:pic>
      <p:pic>
        <p:nvPicPr>
          <p:cNvPr id="6" name="図 5" descr="IMG_0748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471" y="3192505"/>
            <a:ext cx="2229055" cy="2972072"/>
          </a:xfrm>
          <a:prstGeom prst="rect">
            <a:avLst/>
          </a:prstGeom>
          <a:ln>
            <a:solidFill>
              <a:srgbClr val="161616"/>
            </a:solidFill>
          </a:ln>
        </p:spPr>
      </p:pic>
      <p:pic>
        <p:nvPicPr>
          <p:cNvPr id="7" name="図 6" descr="IMG_0777.jp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35" y="3186696"/>
            <a:ext cx="6203515" cy="2979001"/>
          </a:xfrm>
          <a:prstGeom prst="rect">
            <a:avLst/>
          </a:prstGeom>
          <a:ln>
            <a:solidFill>
              <a:srgbClr val="161616"/>
            </a:solidFill>
          </a:ln>
        </p:spPr>
      </p:pic>
    </p:spTree>
    <p:extLst>
      <p:ext uri="{BB962C8B-B14F-4D97-AF65-F5344CB8AC3E}">
        <p14:creationId xmlns:p14="http://schemas.microsoft.com/office/powerpoint/2010/main" val="1380234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3366FF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7)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観点の欠落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一般化しているか？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62591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3366FF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Spotify 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で行っていること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marL="571500" indent="-571500">
              <a:buFont typeface="Arial"/>
              <a:buChar char="•"/>
            </a:pP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すべてをモニタリングしている</a:t>
            </a:r>
            <a:endParaRPr kumimoji="1"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テスト自動化の専任者を置いている</a:t>
            </a:r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>Productivity Squads</a:t>
            </a:r>
          </a:p>
          <a:p>
            <a:pPr marL="571500" indent="-571500">
              <a:buFont typeface="Arial"/>
              <a:buChar char="•"/>
            </a:pP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１週間ごとのリリース</a:t>
            </a:r>
            <a:endParaRPr kumimoji="1"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>Empower and hold teams accountable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62591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3366FF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所感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一般化しているか？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9954155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lang="ja-JP" altLang="en-US" smtClean="0"/>
              <a:pPr/>
              <a:t>33</a:t>
            </a:fld>
            <a:endParaRPr lang="ja-JP" altLang="en-US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参考資料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ln>
            <a:noFill/>
          </a:ln>
        </p:spPr>
        <p:txBody>
          <a:bodyPr anchor="ctr">
            <a:normAutofit/>
          </a:bodyPr>
          <a:lstStyle/>
          <a:p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翻訳版が</a:t>
            </a:r>
            <a:endParaRPr kumimoji="1"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ja-JP" dirty="0" smtClean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017</a:t>
            </a: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年</a:t>
            </a:r>
            <a:r>
              <a:rPr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9</a:t>
            </a: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月に</a:t>
            </a:r>
            <a:endParaRPr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発売！</a:t>
            </a:r>
            <a:endParaRPr kumimoji="1"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 descr="IMG_0731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73" y="1162761"/>
            <a:ext cx="3683354" cy="4911139"/>
          </a:xfrm>
          <a:prstGeom prst="rect">
            <a:avLst/>
          </a:prstGeom>
          <a:ln>
            <a:solidFill>
              <a:srgbClr val="161616"/>
            </a:solidFill>
          </a:ln>
        </p:spPr>
      </p:pic>
    </p:spTree>
    <p:extLst>
      <p:ext uri="{BB962C8B-B14F-4D97-AF65-F5344CB8AC3E}">
        <p14:creationId xmlns:p14="http://schemas.microsoft.com/office/powerpoint/2010/main" val="262745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ja-JP" sz="7200" dirty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lang="en-US" altLang="ja-JP" sz="72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7200" dirty="0" smtClean="0">
                <a:latin typeface="ヒラギノ角ゴ ProN W6"/>
                <a:ea typeface="ヒラギノ角ゴ ProN W6"/>
                <a:cs typeface="ヒラギノ角ゴ ProN W6"/>
              </a:rPr>
              <a:t>メトリクス</a:t>
            </a:r>
            <a:endParaRPr lang="ja-JP" altLang="en-US" sz="72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803530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sz="8000" dirty="0" smtClean="0">
                <a:solidFill>
                  <a:schemeClr val="bg1">
                    <a:lumMod val="95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フロー</a:t>
            </a:r>
            <a:endParaRPr kumimoji="1" lang="en-US" altLang="ja-JP" sz="8000" dirty="0" smtClean="0">
              <a:solidFill>
                <a:schemeClr val="bg1">
                  <a:lumMod val="95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kumimoji="1" lang="ja-JP" altLang="en-US" sz="8000" dirty="0" smtClean="0">
                <a:solidFill>
                  <a:schemeClr val="bg1">
                    <a:lumMod val="95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メトリクス</a:t>
            </a:r>
            <a:endParaRPr kumimoji="1" lang="ja-JP" altLang="en-US" sz="8000" dirty="0">
              <a:solidFill>
                <a:schemeClr val="bg1">
                  <a:lumMod val="95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5106865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3366FF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Scrum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の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Velocity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図を入れる</a:t>
            </a:r>
            <a:endParaRPr kumimoji="1" lang="ja-JP" altLang="en-US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793723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44C404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Scrum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の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Velocity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スプリントごとの</a:t>
            </a:r>
            <a:endParaRPr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スナップショットは分かるが、</a:t>
            </a:r>
            <a:endParaRPr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kumimoji="1" lang="ja-JP" altLang="en-US" dirty="0" smtClean="0">
                <a:solidFill>
                  <a:schemeClr val="accent5"/>
                </a:solidFill>
                <a:latin typeface="ヒラギノ角ゴ ProN W6"/>
                <a:ea typeface="ヒラギノ角ゴ ProN W6"/>
                <a:cs typeface="ヒラギノ角ゴ ProN W6"/>
              </a:rPr>
              <a:t>そこに至る過程が</a:t>
            </a:r>
            <a:r>
              <a:rPr lang="ja-JP" altLang="en-US" dirty="0" smtClean="0">
                <a:solidFill>
                  <a:schemeClr val="accent5"/>
                </a:solidFill>
                <a:latin typeface="ヒラギノ角ゴ ProN W6"/>
                <a:ea typeface="ヒラギノ角ゴ ProN W6"/>
                <a:cs typeface="ヒラギノ角ゴ ProN W6"/>
              </a:rPr>
              <a:t>見えない。</a:t>
            </a:r>
            <a:endParaRPr kumimoji="1" lang="ja-JP" altLang="en-US" dirty="0">
              <a:solidFill>
                <a:schemeClr val="accent5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158616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44C404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フローに注目する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71500" indent="-571500">
              <a:buFont typeface="Arial"/>
              <a:buChar char="•"/>
            </a:pP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サイクルタイム</a:t>
            </a:r>
            <a:endParaRPr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キュー時間</a:t>
            </a:r>
            <a:endParaRPr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バッチサイズ</a:t>
            </a:r>
            <a:endParaRPr kumimoji="1"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スループット</a:t>
            </a:r>
            <a:endParaRPr kumimoji="1" lang="ja-JP" altLang="en-US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956262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44C404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カンバンシミュレーター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39</a:t>
            </a:fld>
            <a:endParaRPr kumimoji="1" lang="ja-JP" altLang="en-US"/>
          </a:p>
        </p:txBody>
      </p:sp>
      <p:pic>
        <p:nvPicPr>
          <p:cNvPr id="3" name="図 2" descr="Metrics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648" y="1175438"/>
            <a:ext cx="5556704" cy="4182594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</p:spPr>
      </p:pic>
      <p:sp>
        <p:nvSpPr>
          <p:cNvPr id="6" name="コンテンツ プレースホルダー 8"/>
          <p:cNvSpPr txBox="1">
            <a:spLocks/>
          </p:cNvSpPr>
          <p:nvPr/>
        </p:nvSpPr>
        <p:spPr>
          <a:xfrm>
            <a:off x="628650" y="5376000"/>
            <a:ext cx="7886700" cy="720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ja-JP" sz="2000" u="sng" dirty="0">
                <a:latin typeface="ヒラギノ角ゴ ProN W6"/>
                <a:ea typeface="ヒラギノ角ゴ ProN W6"/>
                <a:cs typeface="ヒラギノ角ゴ ProN W6"/>
                <a:hlinkClick r:id="rId4"/>
              </a:rPr>
              <a:t>http://greenlight-flow-metrics.herokuapp.com/</a:t>
            </a:r>
            <a:endParaRPr lang="en-US" altLang="ja-JP" sz="2000" u="sng" dirty="0" smtClean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599079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日本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人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参加者：</a:t>
            </a:r>
            <a:r>
              <a:rPr kumimoji="1" lang="en-US" altLang="ja-JP" sz="4800" dirty="0" smtClean="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</a:rPr>
              <a:t>12</a:t>
            </a:r>
            <a:r>
              <a:rPr lang="ja-JP" altLang="en-US" sz="4800" dirty="0" smtClean="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</a:rPr>
              <a:t>名</a:t>
            </a:r>
            <a:endParaRPr kumimoji="1" lang="ja-JP" altLang="en-US" sz="4800" dirty="0">
              <a:solidFill>
                <a:srgbClr val="FFFF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 descr="IMG_075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22681"/>
            <a:ext cx="4544268" cy="3412639"/>
          </a:xfrm>
          <a:prstGeom prst="rect">
            <a:avLst/>
          </a:prstGeom>
          <a:ln>
            <a:solidFill>
              <a:srgbClr val="161616"/>
            </a:solidFill>
          </a:ln>
        </p:spPr>
      </p:pic>
      <p:pic>
        <p:nvPicPr>
          <p:cNvPr id="6" name="図 5" descr="IMG_0745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8997" y="1694682"/>
            <a:ext cx="4624847" cy="3468636"/>
          </a:xfrm>
          <a:prstGeom prst="rect">
            <a:avLst/>
          </a:prstGeom>
          <a:ln>
            <a:solidFill>
              <a:srgbClr val="161616"/>
            </a:solidFill>
          </a:ln>
        </p:spPr>
      </p:pic>
    </p:spTree>
    <p:extLst>
      <p:ext uri="{BB962C8B-B14F-4D97-AF65-F5344CB8AC3E}">
        <p14:creationId xmlns:p14="http://schemas.microsoft.com/office/powerpoint/2010/main" val="13056863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44C404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初期画面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40</a:t>
            </a:fld>
            <a:endParaRPr kumimoji="1" lang="ja-JP" altLang="en-US"/>
          </a:p>
        </p:txBody>
      </p:sp>
      <p:pic>
        <p:nvPicPr>
          <p:cNvPr id="6" name="図 5" descr="Metrics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120" y="1167992"/>
            <a:ext cx="6575761" cy="4949651"/>
          </a:xfrm>
          <a:prstGeom prst="rect">
            <a:avLst/>
          </a:prstGeom>
          <a:ln>
            <a:solidFill>
              <a:srgbClr val="161616"/>
            </a:solidFill>
          </a:ln>
        </p:spPr>
      </p:pic>
    </p:spTree>
    <p:extLst>
      <p:ext uri="{BB962C8B-B14F-4D97-AF65-F5344CB8AC3E}">
        <p14:creationId xmlns:p14="http://schemas.microsoft.com/office/powerpoint/2010/main" val="3599079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44C404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初期設定・起動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41</a:t>
            </a:fld>
            <a:endParaRPr kumimoji="1" lang="ja-JP" altLang="en-US"/>
          </a:p>
        </p:txBody>
      </p:sp>
      <p:pic>
        <p:nvPicPr>
          <p:cNvPr id="3" name="図 2" descr="Metrics0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4072" y="1161931"/>
            <a:ext cx="6375856" cy="4948004"/>
          </a:xfrm>
          <a:prstGeom prst="rect">
            <a:avLst/>
          </a:prstGeom>
          <a:ln>
            <a:solidFill>
              <a:srgbClr val="161616"/>
            </a:solidFill>
          </a:ln>
        </p:spPr>
      </p:pic>
      <p:sp>
        <p:nvSpPr>
          <p:cNvPr id="7" name="正方形/長方形 6"/>
          <p:cNvSpPr/>
          <p:nvPr/>
        </p:nvSpPr>
        <p:spPr>
          <a:xfrm>
            <a:off x="2371588" y="1790042"/>
            <a:ext cx="1040439" cy="321289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  <p:sp>
        <p:nvSpPr>
          <p:cNvPr id="8" name="四角形吹き出し 7"/>
          <p:cNvSpPr/>
          <p:nvPr/>
        </p:nvSpPr>
        <p:spPr>
          <a:xfrm>
            <a:off x="3061748" y="4804931"/>
            <a:ext cx="1800000" cy="540000"/>
          </a:xfrm>
          <a:prstGeom prst="wedgeRectCallout">
            <a:avLst>
              <a:gd name="adj1" fmla="val -56959"/>
              <a:gd name="adj2" fmla="val 92249"/>
            </a:avLst>
          </a:prstGeom>
          <a:solidFill>
            <a:srgbClr val="FFFF00"/>
          </a:solidFill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ja-JP" sz="2000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WIP </a:t>
            </a:r>
            <a:r>
              <a:rPr lang="ja-JP" altLang="en-US" sz="2000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調整</a:t>
            </a:r>
            <a:endParaRPr lang="ja-JP" altLang="en-US" sz="2000" dirty="0">
              <a:solidFill>
                <a:srgbClr val="0000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正方形/長方形 9"/>
          <p:cNvSpPr/>
          <p:nvPr/>
        </p:nvSpPr>
        <p:spPr>
          <a:xfrm>
            <a:off x="2478691" y="5569017"/>
            <a:ext cx="719127" cy="566082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  <p:sp>
        <p:nvSpPr>
          <p:cNvPr id="11" name="正方形/長方形 10"/>
          <p:cNvSpPr/>
          <p:nvPr/>
        </p:nvSpPr>
        <p:spPr>
          <a:xfrm>
            <a:off x="1468854" y="1453453"/>
            <a:ext cx="443717" cy="305990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  <p:sp>
        <p:nvSpPr>
          <p:cNvPr id="12" name="正方形/長方形 11"/>
          <p:cNvSpPr/>
          <p:nvPr/>
        </p:nvSpPr>
        <p:spPr>
          <a:xfrm>
            <a:off x="4436558" y="1805341"/>
            <a:ext cx="842137" cy="305989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  <p:sp>
        <p:nvSpPr>
          <p:cNvPr id="13" name="四角形吹き出し 12"/>
          <p:cNvSpPr/>
          <p:nvPr/>
        </p:nvSpPr>
        <p:spPr>
          <a:xfrm>
            <a:off x="3061140" y="2234028"/>
            <a:ext cx="1800000" cy="540000"/>
          </a:xfrm>
          <a:prstGeom prst="wedgeRectCallout">
            <a:avLst>
              <a:gd name="adj1" fmla="val -62412"/>
              <a:gd name="adj2" fmla="val -72774"/>
            </a:avLst>
          </a:prstGeom>
          <a:solidFill>
            <a:srgbClr val="FFFF00"/>
          </a:solidFill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ja-JP" altLang="en-US" sz="2000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増員</a:t>
            </a:r>
            <a:endParaRPr lang="ja-JP" altLang="en-US" sz="2000" dirty="0">
              <a:solidFill>
                <a:srgbClr val="0000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4" name="四角形吹き出し 13"/>
          <p:cNvSpPr/>
          <p:nvPr/>
        </p:nvSpPr>
        <p:spPr>
          <a:xfrm>
            <a:off x="490046" y="2233429"/>
            <a:ext cx="1800000" cy="540000"/>
          </a:xfrm>
          <a:prstGeom prst="wedgeRectCallout">
            <a:avLst>
              <a:gd name="adj1" fmla="val 15294"/>
              <a:gd name="adj2" fmla="val -134410"/>
            </a:avLst>
          </a:prstGeom>
          <a:solidFill>
            <a:srgbClr val="FFFF00"/>
          </a:solidFill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ja-JP" altLang="en-US" sz="2000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スタート</a:t>
            </a:r>
            <a:endParaRPr lang="ja-JP" altLang="en-US" sz="2000" dirty="0">
              <a:solidFill>
                <a:srgbClr val="0000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5" name="四角形吹き出し 14"/>
          <p:cNvSpPr/>
          <p:nvPr/>
        </p:nvSpPr>
        <p:spPr>
          <a:xfrm>
            <a:off x="3054185" y="2218133"/>
            <a:ext cx="1800000" cy="540000"/>
          </a:xfrm>
          <a:prstGeom prst="wedgeRectCallout">
            <a:avLst>
              <a:gd name="adj1" fmla="val 50770"/>
              <a:gd name="adj2" fmla="val -68765"/>
            </a:avLst>
          </a:prstGeom>
          <a:solidFill>
            <a:srgbClr val="FFFF00"/>
          </a:solidFill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ja-JP" altLang="en-US" sz="2000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増員</a:t>
            </a:r>
            <a:endParaRPr lang="ja-JP" altLang="en-US" sz="2000" dirty="0">
              <a:solidFill>
                <a:srgbClr val="0000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741897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44C404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シミュレーション中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42</a:t>
            </a:fld>
            <a:endParaRPr kumimoji="1" lang="ja-JP" altLang="en-US"/>
          </a:p>
        </p:txBody>
      </p:sp>
      <p:pic>
        <p:nvPicPr>
          <p:cNvPr id="3" name="図 2" descr="Metrics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830" y="1157311"/>
            <a:ext cx="6378340" cy="4938980"/>
          </a:xfrm>
          <a:prstGeom prst="rect">
            <a:avLst/>
          </a:prstGeom>
          <a:ln>
            <a:solidFill>
              <a:srgbClr val="161616"/>
            </a:solidFill>
          </a:ln>
        </p:spPr>
      </p:pic>
      <p:sp>
        <p:nvSpPr>
          <p:cNvPr id="7" name="右矢印 6"/>
          <p:cNvSpPr/>
          <p:nvPr/>
        </p:nvSpPr>
        <p:spPr>
          <a:xfrm>
            <a:off x="2019675" y="4300765"/>
            <a:ext cx="5079787" cy="822960"/>
          </a:xfrm>
          <a:prstGeom prst="rightArrow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741897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44C404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シミュレーション終了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43</a:t>
            </a:fld>
            <a:endParaRPr kumimoji="1" lang="ja-JP" altLang="en-US"/>
          </a:p>
        </p:txBody>
      </p:sp>
      <p:pic>
        <p:nvPicPr>
          <p:cNvPr id="3" name="図 2" descr="Metrics0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480" y="1164442"/>
            <a:ext cx="6363040" cy="4923949"/>
          </a:xfrm>
          <a:prstGeom prst="rect">
            <a:avLst/>
          </a:prstGeom>
          <a:ln>
            <a:solidFill>
              <a:srgbClr val="161616"/>
            </a:solidFill>
          </a:ln>
        </p:spPr>
      </p:pic>
      <p:sp>
        <p:nvSpPr>
          <p:cNvPr id="7" name="正方形/長方形 6"/>
          <p:cNvSpPr/>
          <p:nvPr/>
        </p:nvSpPr>
        <p:spPr>
          <a:xfrm>
            <a:off x="7145365" y="2493819"/>
            <a:ext cx="550821" cy="3090497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  <p:sp>
        <p:nvSpPr>
          <p:cNvPr id="8" name="正方形/長方形 7"/>
          <p:cNvSpPr/>
          <p:nvPr/>
        </p:nvSpPr>
        <p:spPr>
          <a:xfrm flipH="1">
            <a:off x="2295082" y="1453455"/>
            <a:ext cx="5003285" cy="336586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741897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44C404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サイクルタイム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44</a:t>
            </a:fld>
            <a:endParaRPr kumimoji="1" lang="ja-JP" altLang="en-US"/>
          </a:p>
        </p:txBody>
      </p:sp>
      <p:pic>
        <p:nvPicPr>
          <p:cNvPr id="6" name="図 5" descr="Metrics0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8166"/>
            <a:ext cx="9144000" cy="3661669"/>
          </a:xfrm>
          <a:prstGeom prst="rect">
            <a:avLst/>
          </a:prstGeom>
          <a:ln>
            <a:solidFill>
              <a:srgbClr val="161616"/>
            </a:solidFill>
          </a:ln>
        </p:spPr>
      </p:pic>
    </p:spTree>
    <p:extLst>
      <p:ext uri="{BB962C8B-B14F-4D97-AF65-F5344CB8AC3E}">
        <p14:creationId xmlns:p14="http://schemas.microsoft.com/office/powerpoint/2010/main" val="2561042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44C404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時間ごとのバリューの累積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45</a:t>
            </a:fld>
            <a:endParaRPr kumimoji="1" lang="ja-JP" altLang="en-US"/>
          </a:p>
        </p:txBody>
      </p:sp>
      <p:pic>
        <p:nvPicPr>
          <p:cNvPr id="5" name="図 4" descr="Metrics0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10360"/>
            <a:ext cx="9144000" cy="3637280"/>
          </a:xfrm>
          <a:prstGeom prst="rect">
            <a:avLst/>
          </a:prstGeom>
          <a:ln>
            <a:solidFill>
              <a:srgbClr val="161616"/>
            </a:solidFill>
          </a:ln>
        </p:spPr>
      </p:pic>
    </p:spTree>
    <p:extLst>
      <p:ext uri="{BB962C8B-B14F-4D97-AF65-F5344CB8AC3E}">
        <p14:creationId xmlns:p14="http://schemas.microsoft.com/office/powerpoint/2010/main" val="2561042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44C404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キューと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WIP 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の平均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46</a:t>
            </a:fld>
            <a:endParaRPr kumimoji="1" lang="ja-JP" altLang="en-US"/>
          </a:p>
        </p:txBody>
      </p:sp>
      <p:pic>
        <p:nvPicPr>
          <p:cNvPr id="3" name="図 2" descr="Metrics0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4084"/>
            <a:ext cx="9144000" cy="3669833"/>
          </a:xfrm>
          <a:prstGeom prst="rect">
            <a:avLst/>
          </a:prstGeom>
          <a:ln>
            <a:solidFill>
              <a:srgbClr val="161616"/>
            </a:solidFill>
          </a:ln>
        </p:spPr>
      </p:pic>
    </p:spTree>
    <p:extLst>
      <p:ext uri="{BB962C8B-B14F-4D97-AF65-F5344CB8AC3E}">
        <p14:creationId xmlns:p14="http://schemas.microsoft.com/office/powerpoint/2010/main" val="2561042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44C404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一連のメトリクスの履歴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47</a:t>
            </a:fld>
            <a:endParaRPr kumimoji="1" lang="ja-JP" altLang="en-US"/>
          </a:p>
        </p:txBody>
      </p:sp>
      <p:pic>
        <p:nvPicPr>
          <p:cNvPr id="3" name="図 2" descr="Metrics0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332" y="1174109"/>
            <a:ext cx="6027336" cy="4919321"/>
          </a:xfrm>
          <a:prstGeom prst="rect">
            <a:avLst/>
          </a:prstGeom>
          <a:ln>
            <a:solidFill>
              <a:srgbClr val="161616"/>
            </a:solidFill>
          </a:ln>
        </p:spPr>
      </p:pic>
    </p:spTree>
    <p:extLst>
      <p:ext uri="{BB962C8B-B14F-4D97-AF65-F5344CB8AC3E}">
        <p14:creationId xmlns:p14="http://schemas.microsoft.com/office/powerpoint/2010/main" val="2561042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noFill/>
          <a:ln>
            <a:solidFill>
              <a:srgbClr val="FFFFFF"/>
            </a:solidFill>
          </a:ln>
        </p:spPr>
        <p:txBody>
          <a:bodyPr anchor="ctr" anchorCtr="0">
            <a:noAutofit/>
          </a:bodyPr>
          <a:lstStyle/>
          <a:p>
            <a:pPr marL="685800" indent="-685800">
              <a:buFont typeface="Arial"/>
              <a:buChar char="•"/>
            </a:pPr>
            <a:r>
              <a:rPr lang="ja-JP" altLang="en-US" sz="36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フローメトリクスに着眼した</a:t>
            </a:r>
            <a:r>
              <a:rPr lang="en-US" altLang="ja-JP" sz="36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/>
            </a:r>
            <a:br>
              <a:rPr lang="en-US" altLang="ja-JP" sz="36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</a:br>
            <a:r>
              <a:rPr lang="ja-JP" altLang="en-US" sz="36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課題発見・解決を試せる</a:t>
            </a:r>
            <a:endParaRPr lang="en-US" altLang="ja-JP" sz="36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marL="685800" indent="-685800">
              <a:buFont typeface="Arial"/>
              <a:buChar char="•"/>
            </a:pPr>
            <a:r>
              <a:rPr lang="ja-JP" altLang="en-US" sz="36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ボトルネックの移動を体感できる</a:t>
            </a:r>
            <a:endParaRPr lang="en-US" altLang="ja-JP" sz="36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marL="685800" indent="-685800">
              <a:buFont typeface="Arial"/>
              <a:buChar char="•"/>
            </a:pPr>
            <a:r>
              <a:rPr lang="ja-JP" altLang="en-US" sz="36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カンバンのフローも説明できる</a:t>
            </a:r>
            <a:endParaRPr lang="en-US" altLang="ja-JP" sz="36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marL="685800" indent="-685800">
              <a:buFont typeface="Arial"/>
              <a:buChar char="•"/>
            </a:pPr>
            <a:r>
              <a:rPr lang="ja-JP" altLang="en-US" sz="36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フローに基づく仕事の仕方に</a:t>
            </a:r>
            <a:r>
              <a:rPr lang="en-US" altLang="ja-JP" sz="36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/>
            </a:r>
            <a:br>
              <a:rPr lang="en-US" altLang="ja-JP" sz="36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</a:br>
            <a:r>
              <a:rPr lang="ja-JP" altLang="en-US" sz="36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慣れることができる</a:t>
            </a:r>
            <a:endParaRPr lang="en-US" altLang="ja-JP" sz="36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rgbClr val="44C404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所感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01446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ja-JP" sz="7200" dirty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72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7200" dirty="0" smtClean="0">
                <a:latin typeface="ヒラギノ角ゴ ProN W6"/>
                <a:ea typeface="ヒラギノ角ゴ ProN W6"/>
                <a:cs typeface="ヒラギノ角ゴ ProN W6"/>
              </a:rPr>
              <a:t>モブ</a:t>
            </a:r>
            <a:r>
              <a:rPr lang="en-US" altLang="ja-JP" sz="7200" dirty="0" smtClean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7200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7200" dirty="0" smtClean="0">
                <a:latin typeface="ヒラギノ角ゴ ProN W6"/>
                <a:ea typeface="ヒラギノ角ゴ ProN W6"/>
                <a:cs typeface="ヒラギノ角ゴ ProN W6"/>
              </a:rPr>
              <a:t>プログラミング</a:t>
            </a:r>
            <a:endParaRPr lang="ja-JP" altLang="en-US" sz="72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302549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当資料のレポーター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920923" y="1683362"/>
            <a:ext cx="4606036" cy="306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 defTabSz="285750">
              <a:spcBef>
                <a:spcPct val="20000"/>
              </a:spcBef>
              <a:buClr>
                <a:srgbClr val="FFFFFF"/>
              </a:buClr>
              <a:defRPr/>
            </a:pPr>
            <a:r>
              <a:rPr lang="ja-JP" altLang="en-US" b="0" kern="0" dirty="0">
                <a:solidFill>
                  <a:srgbClr val="00B050"/>
                </a:solidFill>
                <a:latin typeface="ヒラギノ角ゴ ProN W6"/>
                <a:ea typeface="ヒラギノ角ゴ ProN W6"/>
                <a:cs typeface="ヒラギノ角ゴ ProN W6"/>
              </a:rPr>
              <a:t>伊藤　宏幸（</a:t>
            </a:r>
            <a:r>
              <a:rPr lang="en-US" altLang="ja-JP" b="0" kern="0" dirty="0">
                <a:solidFill>
                  <a:srgbClr val="00B050"/>
                </a:solidFill>
                <a:latin typeface="ヒラギノ角ゴ ProN W6"/>
                <a:ea typeface="ヒラギノ角ゴ ProN W6"/>
                <a:cs typeface="ヒラギノ角ゴ ProN W6"/>
              </a:rPr>
              <a:t>The Hiro</a:t>
            </a:r>
            <a:r>
              <a:rPr lang="ja-JP" altLang="en-US" b="0" kern="0" dirty="0">
                <a:solidFill>
                  <a:srgbClr val="00B050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b="0" kern="0" dirty="0">
              <a:solidFill>
                <a:srgbClr val="00B05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l" defTabSz="28575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0" kern="0" dirty="0">
                <a:solidFill>
                  <a:schemeClr val="accent6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@hageyahhoo</a:t>
            </a:r>
            <a:endParaRPr lang="en-US" altLang="ja-JP" b="0" kern="0" dirty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Agile Coach</a:t>
            </a:r>
            <a:endParaRPr lang="ja-JP" altLang="en-US" b="0" kern="0" dirty="0" smtClean="0">
              <a:solidFill>
                <a:schemeClr val="tx1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chemeClr val="tx1"/>
                </a:solidFill>
                <a:latin typeface="ヒラギノ角ゴ ProN W6"/>
                <a:ea typeface="ヒラギノ角ゴ ProN W6"/>
                <a:cs typeface="ヒラギノ角ゴ ProN W6"/>
              </a:rPr>
              <a:t>Software Engineer in Test (SET)</a:t>
            </a:r>
          </a:p>
        </p:txBody>
      </p:sp>
      <p:pic>
        <p:nvPicPr>
          <p:cNvPr id="9" name="Picture 2" descr="C:\Users\hiroyuki.a.ito\Pictures\Scrum\CSM_seal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6762" y="4667681"/>
            <a:ext cx="1832092" cy="18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C:\Users\hiroyuki.a.ito\Pictures\Scrum\CSPO_seal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5146" y="4667681"/>
            <a:ext cx="1832092" cy="18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C:\Users\hiroyuki.a.ito\Pictures\Scrum\CSP_seal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5954" y="4667681"/>
            <a:ext cx="1832092" cy="1832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図 2" descr="IMG_0768.jpg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658" y="1152358"/>
            <a:ext cx="2749275" cy="3665700"/>
          </a:xfrm>
          <a:prstGeom prst="rect">
            <a:avLst/>
          </a:prstGeom>
          <a:ln>
            <a:solidFill>
              <a:srgbClr val="161616"/>
            </a:solidFill>
          </a:ln>
        </p:spPr>
      </p:pic>
    </p:spTree>
    <p:extLst>
      <p:ext uri="{BB962C8B-B14F-4D97-AF65-F5344CB8AC3E}">
        <p14:creationId xmlns:p14="http://schemas.microsoft.com/office/powerpoint/2010/main" val="5183298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en-US" altLang="ja-JP" sz="8000" dirty="0" smtClean="0">
                <a:solidFill>
                  <a:schemeClr val="bg1">
                    <a:lumMod val="95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Hunter</a:t>
            </a:r>
            <a:r>
              <a:rPr kumimoji="1" lang="ja-JP" altLang="en-US" sz="8000" dirty="0" smtClean="0">
                <a:solidFill>
                  <a:schemeClr val="bg1">
                    <a:lumMod val="95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8000" dirty="0" smtClean="0">
                <a:solidFill>
                  <a:schemeClr val="bg1">
                    <a:lumMod val="95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Industries</a:t>
            </a:r>
            <a:r>
              <a:rPr kumimoji="1" lang="ja-JP" altLang="en-US" sz="8000" dirty="0" smtClean="0">
                <a:solidFill>
                  <a:schemeClr val="bg1">
                    <a:lumMod val="95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社</a:t>
            </a:r>
            <a:r>
              <a:rPr kumimoji="1" lang="en-US" altLang="ja-JP" sz="8000" dirty="0" smtClean="0">
                <a:solidFill>
                  <a:schemeClr val="bg1">
                    <a:lumMod val="95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kumimoji="1" lang="en-US" altLang="ja-JP" sz="8000" dirty="0" smtClean="0">
                <a:solidFill>
                  <a:schemeClr val="bg1">
                    <a:lumMod val="95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kumimoji="1" lang="ja-JP" altLang="en-US" sz="8000" dirty="0" smtClean="0">
                <a:solidFill>
                  <a:schemeClr val="bg1">
                    <a:lumMod val="95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襲来</a:t>
            </a:r>
            <a:endParaRPr kumimoji="1" lang="ja-JP" altLang="en-US" sz="8000" dirty="0">
              <a:solidFill>
                <a:schemeClr val="bg1">
                  <a:lumMod val="95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8960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lang="ja-JP" altLang="en-US" smtClean="0"/>
              <a:pPr/>
              <a:t>51</a:t>
            </a:fld>
            <a:endParaRPr lang="ja-JP" altLang="en-US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>
          <a:solidFill>
            <a:srgbClr val="3366FF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Woody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Zuill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ln>
            <a:solidFill>
              <a:srgbClr val="E50012"/>
            </a:solidFill>
          </a:ln>
        </p:spPr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kumimoji="1"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モブプログラミングの</a:t>
            </a:r>
            <a:r>
              <a:rPr kumimoji="1" lang="ja-JP" altLang="en-US" sz="2800" dirty="0" smtClean="0">
                <a:solidFill>
                  <a:srgbClr val="E50012"/>
                </a:solidFill>
                <a:latin typeface="ヒラギノ角ゴ ProN W6"/>
                <a:ea typeface="ヒラギノ角ゴ ProN W6"/>
                <a:cs typeface="ヒラギノ角ゴ ProN W6"/>
              </a:rPr>
              <a:t>創始者</a:t>
            </a:r>
            <a:endParaRPr kumimoji="1" lang="en-US" altLang="ja-JP" sz="2800" dirty="0" smtClean="0">
              <a:solidFill>
                <a:srgbClr val="E50012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/>
              <a:buChar char="•"/>
            </a:pP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モブプログラミング</a:t>
            </a:r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のワークショップを</a:t>
            </a:r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自社で行っている</a:t>
            </a:r>
            <a:endParaRPr kumimoji="1"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/>
              <a:buChar char="•"/>
            </a:pPr>
            <a:r>
              <a:rPr lang="ja-JP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>A</a:t>
            </a:r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>gile2012</a:t>
            </a: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 の</a:t>
            </a:r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>OpenJam </a:t>
            </a: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で</a:t>
            </a:r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報告を実施</a:t>
            </a:r>
            <a:endParaRPr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/>
              <a:buChar char="•"/>
            </a:pPr>
            <a:r>
              <a:rPr kumimoji="1"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>Agile2014 </a:t>
            </a:r>
            <a:r>
              <a:rPr kumimoji="1"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で</a:t>
            </a:r>
            <a:r>
              <a:rPr lang="en-US" altLang="ja-JP" sz="2800" dirty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論文採択</a:t>
            </a:r>
            <a:endParaRPr kumimoji="1"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 descr="IMG_074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598671"/>
            <a:ext cx="4880879" cy="3660659"/>
          </a:xfrm>
          <a:prstGeom prst="rect">
            <a:avLst/>
          </a:prstGeom>
          <a:ln>
            <a:solidFill>
              <a:srgbClr val="161616"/>
            </a:solidFill>
          </a:ln>
        </p:spPr>
      </p:pic>
    </p:spTree>
    <p:extLst>
      <p:ext uri="{BB962C8B-B14F-4D97-AF65-F5344CB8AC3E}">
        <p14:creationId xmlns:p14="http://schemas.microsoft.com/office/powerpoint/2010/main" val="2488233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lang="ja-JP" altLang="en-US" smtClean="0"/>
              <a:pPr/>
              <a:t>52</a:t>
            </a:fld>
            <a:endParaRPr lang="ja-JP" altLang="en-US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>
          <a:solidFill>
            <a:srgbClr val="3366FF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Chris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Lucian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ln>
            <a:solidFill>
              <a:srgbClr val="E50012"/>
            </a:solidFill>
          </a:ln>
        </p:spPr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kumimoji="1"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開発ディレクター</a:t>
            </a:r>
            <a:r>
              <a:rPr lang="en-US" altLang="ja-JP" sz="2800" dirty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（</a:t>
            </a:r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>2015-</a:t>
            </a: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kumimoji="1"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/>
              <a:buChar char="•"/>
            </a:pPr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>Agile2017 </a:t>
            </a: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で</a:t>
            </a:r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論文採択</a:t>
            </a:r>
            <a:endParaRPr lang="en-US" altLang="ja-JP" sz="2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 descr="IMG_074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02468"/>
            <a:ext cx="4870752" cy="3653064"/>
          </a:xfrm>
          <a:prstGeom prst="rect">
            <a:avLst/>
          </a:prstGeom>
          <a:ln>
            <a:solidFill>
              <a:srgbClr val="161616"/>
            </a:solidFill>
          </a:ln>
        </p:spPr>
      </p:pic>
    </p:spTree>
    <p:extLst>
      <p:ext uri="{BB962C8B-B14F-4D97-AF65-F5344CB8AC3E}">
        <p14:creationId xmlns:p14="http://schemas.microsoft.com/office/powerpoint/2010/main" val="2488233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44C404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モブプログラミングとは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FFFFFF"/>
            </a:solidFill>
          </a:ln>
        </p:spPr>
        <p:txBody>
          <a:bodyPr anchor="ctr" anchorCtr="0">
            <a:noAutofit/>
          </a:bodyPr>
          <a:lstStyle/>
          <a:p>
            <a:pPr marL="352425" indent="-352425">
              <a:buFont typeface="Arial"/>
              <a:buChar char="•"/>
            </a:pPr>
            <a: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36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Hunter Industries </a:t>
            </a:r>
            <a:r>
              <a:rPr kumimoji="1" lang="ja-JP" altLang="en-US" sz="36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社</a:t>
            </a: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で</a:t>
            </a:r>
            <a: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> 2011</a:t>
            </a: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年に考え出された</a:t>
            </a:r>
            <a:endParaRPr kumimoji="1"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ペアプロの拡張だけではなく、</a:t>
            </a:r>
            <a: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業務全体の効率化を図り、</a:t>
            </a:r>
            <a:r>
              <a:rPr lang="en-US" altLang="ja-JP" sz="3600" dirty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3600" dirty="0">
                <a:latin typeface="ヒラギノ角ゴ ProN W6"/>
                <a:ea typeface="ヒラギノ角ゴ ProN W6"/>
                <a:cs typeface="ヒラギノ角ゴ ProN W6"/>
              </a:rPr>
            </a:b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イノベーティブに働く方法</a:t>
            </a:r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である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4048767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3366FF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及部さんのスライドに詳しい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a</a:t>
            </a:r>
            <a:endParaRPr kumimoji="1" lang="ja-JP" altLang="en-US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628650" y="5376000"/>
            <a:ext cx="7886700" cy="72000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ja-JP" sz="2000" u="sng" dirty="0">
                <a:latin typeface="ヒラギノ角ゴ ProN W6"/>
                <a:ea typeface="ヒラギノ角ゴ ProN W6"/>
                <a:cs typeface="ヒラギノ角ゴ ProN W6"/>
                <a:hlinkClick r:id="rId3"/>
              </a:rPr>
              <a:t>http://greenlight-flow-metrics.herokuapp.com/</a:t>
            </a:r>
            <a:endParaRPr lang="en-US" altLang="ja-JP" sz="2000" u="sng" dirty="0" smtClean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017576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en-US" altLang="ja-JP" sz="8000" dirty="0" smtClean="0">
                <a:solidFill>
                  <a:schemeClr val="bg1">
                    <a:lumMod val="95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Scaling</a:t>
            </a:r>
            <a:r>
              <a:rPr kumimoji="1" lang="ja-JP" altLang="en-US" sz="8000" dirty="0" smtClean="0">
                <a:solidFill>
                  <a:schemeClr val="bg1">
                    <a:lumMod val="95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8000" dirty="0" smtClean="0">
                <a:solidFill>
                  <a:schemeClr val="bg1">
                    <a:lumMod val="95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Mob</a:t>
            </a:r>
            <a:endParaRPr kumimoji="1" lang="ja-JP" altLang="en-US" sz="8000" dirty="0">
              <a:solidFill>
                <a:schemeClr val="bg1">
                  <a:lumMod val="95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021607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3366FF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急激な人員増加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FFFFFF"/>
            </a:solidFill>
          </a:ln>
        </p:spPr>
        <p:txBody>
          <a:bodyPr anchor="ctr" anchorCtr="0">
            <a:noAutofit/>
          </a:bodyPr>
          <a:lstStyle/>
          <a:p>
            <a:pPr marL="571500" indent="-571500">
              <a:buFont typeface="Arial"/>
              <a:buChar char="•"/>
            </a:pPr>
            <a: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>5</a:t>
            </a: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名</a:t>
            </a:r>
            <a:r>
              <a:rPr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>→30</a:t>
            </a:r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名に増員</a:t>
            </a:r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モブ</a:t>
            </a:r>
            <a:r>
              <a:rPr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>→8</a:t>
            </a:r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モブ</a:t>
            </a:r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いかに新入社員を迅速に</a:t>
            </a:r>
            <a: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鍛え上げるか？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017576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44C404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Technical Excellence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71500" indent="-571500">
              <a:buFont typeface="Arial"/>
              <a:buChar char="•"/>
            </a:pP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常にクリーンなコードベースで</a:t>
            </a:r>
            <a: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仕事をする</a:t>
            </a:r>
            <a:endParaRPr kumimoji="1"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>UT </a:t>
            </a: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や</a:t>
            </a:r>
            <a: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> UAT(BDD) </a:t>
            </a: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は行う</a:t>
            </a:r>
            <a:endParaRPr kumimoji="1"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>UAT </a:t>
            </a: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の結果を</a:t>
            </a:r>
            <a: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> PO </a:t>
            </a: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がチェックし</a:t>
            </a:r>
            <a: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リリース判断を行う</a:t>
            </a:r>
            <a:endParaRPr lang="en-US" altLang="ja-JP" sz="3600" dirty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リリースは</a:t>
            </a:r>
            <a: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日</a:t>
            </a:r>
            <a: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回</a:t>
            </a:r>
            <a:endParaRPr kumimoji="1"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>5</a:t>
            </a:r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年間バグを出していない</a:t>
            </a:r>
            <a:endParaRPr kumimoji="1"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017576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44C404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所感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FFFFFF"/>
            </a:solidFill>
          </a:ln>
        </p:spPr>
        <p:txBody>
          <a:bodyPr anchor="ctr" anchorCtr="0">
            <a:noAutofit/>
          </a:bodyPr>
          <a:lstStyle/>
          <a:p>
            <a:pPr marL="571500" indent="-571500">
              <a:buFont typeface="Arial"/>
              <a:buChar char="•"/>
            </a:pP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アジャイルの原則に忠実に従って、プラクティスなどを実装している</a:t>
            </a:r>
            <a:endParaRPr lang="en-US" altLang="ja-JP" sz="3600" dirty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その上で、シンプルな解決策を</a:t>
            </a:r>
            <a: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常に追い求め続けている</a:t>
            </a:r>
            <a:endParaRPr kumimoji="1"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モブプログラミングとは、</a:t>
            </a:r>
            <a:r>
              <a:rPr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3600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上記の集積と言えるのではないか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017576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ja-JP" sz="7200" dirty="0" smtClean="0">
                <a:latin typeface="ヒラギノ角ゴ ProN W6"/>
                <a:ea typeface="ヒラギノ角ゴ ProN W6"/>
                <a:cs typeface="ヒラギノ角ゴ ProN W6"/>
              </a:rPr>
              <a:t>4</a:t>
            </a:r>
            <a:r>
              <a:rPr lang="en-US" altLang="ja-JP" sz="72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ja-JP" sz="7200" dirty="0" smtClean="0">
                <a:latin typeface="ヒラギノ角ゴ ProN W6"/>
                <a:ea typeface="ヒラギノ角ゴ ProN W6"/>
                <a:cs typeface="ヒラギノ角ゴ ProN W6"/>
              </a:rPr>
              <a:t>S</a:t>
            </a:r>
            <a:r>
              <a:rPr lang="en-US" altLang="ja-JP" sz="7200" dirty="0" err="1" smtClean="0">
                <a:latin typeface="ヒラギノ角ゴ ProN W6"/>
                <a:ea typeface="ヒラギノ角ゴ ProN W6"/>
                <a:cs typeface="ヒラギノ角ゴ ProN W6"/>
              </a:rPr>
              <a:t>potify</a:t>
            </a:r>
            <a:r>
              <a:rPr lang="ja-JP" altLang="en-US" sz="7200" dirty="0" smtClean="0">
                <a:latin typeface="ヒラギノ角ゴ ProN W6"/>
                <a:ea typeface="ヒラギノ角ゴ ProN W6"/>
                <a:cs typeface="ヒラギノ角ゴ ProN W6"/>
              </a:rPr>
              <a:t> の</a:t>
            </a:r>
            <a:r>
              <a:rPr lang="en-US" altLang="ja-JP" sz="7200" dirty="0" smtClean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7200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7200" dirty="0" smtClean="0">
                <a:latin typeface="ヒラギノ角ゴ ProN W6"/>
                <a:ea typeface="ヒラギノ角ゴ ProN W6"/>
                <a:cs typeface="ヒラギノ角ゴ ProN W6"/>
              </a:rPr>
              <a:t>現場事例</a:t>
            </a:r>
            <a:endParaRPr lang="ja-JP" altLang="en-US" sz="72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302549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3366FF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Agile2014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にも登壇しています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</a:t>
            </a:fld>
            <a:endParaRPr kumimoji="1" lang="ja-JP" altLang="en-US"/>
          </a:p>
        </p:txBody>
      </p:sp>
      <p:pic>
        <p:nvPicPr>
          <p:cNvPr id="6" name="図 5" descr="登壇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23" y="1161796"/>
            <a:ext cx="7895091" cy="4215823"/>
          </a:xfrm>
          <a:prstGeom prst="rect">
            <a:avLst/>
          </a:prstGeom>
          <a:ln>
            <a:solidFill>
              <a:srgbClr val="161616"/>
            </a:solidFill>
          </a:ln>
        </p:spPr>
      </p:pic>
      <p:sp>
        <p:nvSpPr>
          <p:cNvPr id="5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5376000"/>
            <a:ext cx="7886700" cy="720000"/>
          </a:xfrm>
          <a:noFill/>
          <a:ln>
            <a:noFill/>
          </a:ln>
        </p:spPr>
        <p:txBody>
          <a:bodyPr anchor="ctr">
            <a:normAutofit/>
          </a:bodyPr>
          <a:lstStyle/>
          <a:p>
            <a:pPr algn="ctr"/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→　</a:t>
            </a:r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  <a:hlinkClick r:id="rId4"/>
              </a:rPr>
              <a:t>プレゼン資料</a:t>
            </a:r>
            <a:endParaRPr kumimoji="1"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603645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algn="ctr"/>
            <a:r>
              <a:rPr lang="en-US" altLang="ja-JP" sz="3600" dirty="0" smtClean="0">
                <a:latin typeface="ヒラギノ角ゴ ProN W6"/>
                <a:ea typeface="ヒラギノ角ゴ ProN W6"/>
                <a:cs typeface="ヒラギノ角ゴ ProN W6"/>
                <a:hlinkClick r:id="rId3"/>
              </a:rPr>
              <a:t>You </a:t>
            </a:r>
            <a:r>
              <a:rPr lang="en-US" altLang="ja-JP" sz="3600" dirty="0">
                <a:latin typeface="ヒラギノ角ゴ ProN W6"/>
                <a:ea typeface="ヒラギノ角ゴ ProN W6"/>
                <a:cs typeface="ヒラギノ角ゴ ProN W6"/>
                <a:hlinkClick r:id="rId3"/>
              </a:rPr>
              <a:t>can do better </a:t>
            </a:r>
            <a:r>
              <a:rPr lang="en-US" altLang="ja-JP" sz="3600" dirty="0" smtClean="0">
                <a:latin typeface="ヒラギノ角ゴ ProN W6"/>
                <a:ea typeface="ヒラギノ角ゴ ProN W6"/>
                <a:cs typeface="ヒラギノ角ゴ ProN W6"/>
                <a:hlinkClick r:id="rId3"/>
              </a:rPr>
              <a:t>than</a:t>
            </a:r>
          </a:p>
          <a:p>
            <a:pPr algn="ctr"/>
            <a:r>
              <a:rPr lang="en-US" altLang="ja-JP" sz="3600" dirty="0" smtClean="0">
                <a:latin typeface="ヒラギノ角ゴ ProN W6"/>
                <a:ea typeface="ヒラギノ角ゴ ProN W6"/>
                <a:cs typeface="ヒラギノ角ゴ ProN W6"/>
                <a:hlinkClick r:id="rId3"/>
              </a:rPr>
              <a:t>the </a:t>
            </a:r>
            <a:r>
              <a:rPr lang="en-US" altLang="ja-JP" sz="3600" dirty="0">
                <a:latin typeface="ヒラギノ角ゴ ProN W6"/>
                <a:ea typeface="ヒラギノ角ゴ ProN W6"/>
                <a:cs typeface="ヒラギノ角ゴ ProN W6"/>
                <a:hlinkClick r:id="rId3"/>
              </a:rPr>
              <a:t>Spotify </a:t>
            </a:r>
            <a:r>
              <a:rPr lang="en-US" altLang="ja-JP" sz="3600" dirty="0" smtClean="0">
                <a:latin typeface="ヒラギノ角ゴ ProN W6"/>
                <a:ea typeface="ヒラギノ角ゴ ProN W6"/>
                <a:cs typeface="ヒラギノ角ゴ ProN W6"/>
                <a:hlinkClick r:id="rId3"/>
              </a:rPr>
              <a:t>Model</a:t>
            </a:r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 descr="IMG_0764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320" y="2849253"/>
            <a:ext cx="4345360" cy="3259020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755040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3366FF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The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Spotify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Model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まずは下記動画を参照</a:t>
            </a:r>
            <a:endParaRPr kumimoji="1"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  <a:hlinkClick r:id="rId3"/>
            </a:endParaRPr>
          </a:p>
          <a:p>
            <a:r>
              <a:rPr lang="en-US" altLang="ja-JP" sz="3600" dirty="0" smtClean="0">
                <a:latin typeface="ヒラギノ角ゴ ProN W6"/>
                <a:ea typeface="ヒラギノ角ゴ ProN W6"/>
                <a:cs typeface="ヒラギノ角ゴ ProN W6"/>
                <a:hlinkClick r:id="rId3"/>
              </a:rPr>
              <a:t>https</a:t>
            </a:r>
            <a:r>
              <a:rPr lang="en-US" altLang="ja-JP" sz="3600" dirty="0">
                <a:latin typeface="ヒラギノ角ゴ ProN W6"/>
                <a:ea typeface="ヒラギノ角ゴ ProN W6"/>
                <a:cs typeface="ヒラギノ角ゴ ProN W6"/>
                <a:hlinkClick r:id="rId3"/>
              </a:rPr>
              <a:t>://www.youtube.com/watch?v=</a:t>
            </a:r>
            <a:r>
              <a:rPr lang="en-US" altLang="ja-JP" sz="3600" dirty="0" smtClean="0">
                <a:latin typeface="ヒラギノ角ゴ ProN W6"/>
                <a:ea typeface="ヒラギノ角ゴ ProN W6"/>
                <a:cs typeface="ヒラギノ角ゴ ProN W6"/>
                <a:hlinkClick r:id="rId3"/>
              </a:rPr>
              <a:t>4GK1NDTWbkY</a:t>
            </a:r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  <a:hlinkClick r:id="rId4"/>
            </a:endParaRPr>
          </a:p>
          <a:p>
            <a:r>
              <a:rPr lang="en-US" altLang="ja-JP" sz="3600" dirty="0" smtClean="0">
                <a:latin typeface="ヒラギノ角ゴ ProN W6"/>
                <a:ea typeface="ヒラギノ角ゴ ProN W6"/>
                <a:cs typeface="ヒラギノ角ゴ ProN W6"/>
                <a:hlinkClick r:id="rId4"/>
              </a:rPr>
              <a:t>https</a:t>
            </a:r>
            <a:r>
              <a:rPr lang="en-US" altLang="ja-JP" sz="3600" dirty="0">
                <a:latin typeface="ヒラギノ角ゴ ProN W6"/>
                <a:ea typeface="ヒラギノ角ゴ ProN W6"/>
                <a:cs typeface="ヒラギノ角ゴ ProN W6"/>
                <a:hlinkClick r:id="rId4"/>
              </a:rPr>
              <a:t>://www.youtube.com/watch?v=R2o-</a:t>
            </a:r>
            <a:r>
              <a:rPr lang="en-US" altLang="ja-JP" sz="3600" dirty="0" smtClean="0">
                <a:latin typeface="ヒラギノ角ゴ ProN W6"/>
                <a:ea typeface="ヒラギノ角ゴ ProN W6"/>
                <a:cs typeface="ヒラギノ角ゴ ProN W6"/>
                <a:hlinkClick r:id="rId4"/>
              </a:rPr>
              <a:t>Xm3UVjs</a:t>
            </a:r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19909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44C404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Spotify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で起きている課題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71500" indent="-571500">
              <a:buFont typeface="Arial"/>
              <a:buChar char="•"/>
            </a:pPr>
            <a:r>
              <a:rPr lang="en-US" altLang="ja-JP" sz="3600" dirty="0">
                <a:latin typeface="ヒラギノ角ゴ ProN W6"/>
                <a:ea typeface="ヒラギノ角ゴ ProN W6"/>
                <a:cs typeface="ヒラギノ角ゴ ProN W6"/>
              </a:rPr>
              <a:t>TDD </a:t>
            </a:r>
            <a:r>
              <a:rPr lang="ja-JP" altLang="en-US" sz="3600" dirty="0">
                <a:latin typeface="ヒラギノ角ゴ ProN W6"/>
                <a:ea typeface="ヒラギノ角ゴ ProN W6"/>
                <a:cs typeface="ヒラギノ角ゴ ProN W6"/>
              </a:rPr>
              <a:t>をやらなく</a:t>
            </a:r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なった</a:t>
            </a:r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lang="ja-JP" altLang="en-US" sz="3600" dirty="0">
                <a:latin typeface="ヒラギノ角ゴ ProN W6"/>
                <a:ea typeface="ヒラギノ角ゴ ProN W6"/>
                <a:cs typeface="ヒラギノ角ゴ ProN W6"/>
              </a:rPr>
              <a:t>タスクボードを使わなく</a:t>
            </a:r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なった</a:t>
            </a:r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lang="en-US" altLang="ja-JP" sz="3600" dirty="0">
                <a:latin typeface="ヒラギノ角ゴ ProN W6"/>
                <a:ea typeface="ヒラギノ角ゴ ProN W6"/>
                <a:cs typeface="ヒラギノ角ゴ ProN W6"/>
              </a:rPr>
              <a:t>R&amp;D </a:t>
            </a:r>
            <a:r>
              <a:rPr lang="ja-JP" altLang="en-US" sz="3600" dirty="0">
                <a:latin typeface="ヒラギノ角ゴ ProN W6"/>
                <a:ea typeface="ヒラギノ角ゴ ProN W6"/>
                <a:cs typeface="ヒラギノ角ゴ ProN W6"/>
              </a:rPr>
              <a:t>部門以外ではアジャイル</a:t>
            </a:r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を行わなくなった</a:t>
            </a:r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などなど</a:t>
            </a:r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422950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3366FF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原因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5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3600" dirty="0" smtClean="0">
                <a:solidFill>
                  <a:schemeClr val="accent5"/>
                </a:solidFill>
              </a:rPr>
              <a:t>会社の急激な成長</a:t>
            </a:r>
            <a:endParaRPr lang="en-US" altLang="ja-JP" sz="3600" dirty="0" smtClean="0">
              <a:solidFill>
                <a:schemeClr val="accent5"/>
              </a:solidFill>
            </a:endParaRPr>
          </a:p>
          <a:p>
            <a:pPr algn="ctr"/>
            <a:endParaRPr lang="en-US" altLang="ja-JP" sz="3600" dirty="0" smtClean="0"/>
          </a:p>
          <a:p>
            <a:pPr marL="571500" indent="-571500">
              <a:buFont typeface="Arial"/>
              <a:buChar char="•"/>
            </a:pPr>
            <a:r>
              <a:rPr lang="ja-JP" altLang="en-US" sz="3600" dirty="0" smtClean="0"/>
              <a:t>４年で社員が</a:t>
            </a:r>
            <a:r>
              <a:rPr lang="en-US" altLang="ja-JP" sz="3600" dirty="0" smtClean="0"/>
              <a:t>1,600</a:t>
            </a:r>
            <a:r>
              <a:rPr lang="ja-JP" altLang="en-US" sz="3600" dirty="0" smtClean="0"/>
              <a:t>名増加</a:t>
            </a:r>
            <a:endParaRPr lang="en-US" altLang="ja-JP" sz="3600" dirty="0"/>
          </a:p>
          <a:p>
            <a:pPr marL="571500" indent="-571500">
              <a:buFont typeface="Arial"/>
              <a:buChar char="•"/>
            </a:pPr>
            <a:r>
              <a:rPr lang="ja-JP" altLang="en-US" sz="3600" dirty="0" smtClean="0"/>
              <a:t>その</a:t>
            </a:r>
            <a:r>
              <a:rPr lang="ja-JP" altLang="en-US" sz="3600" dirty="0"/>
              <a:t>人</a:t>
            </a:r>
            <a:r>
              <a:rPr lang="ja-JP" altLang="en-US" sz="3600" dirty="0" smtClean="0"/>
              <a:t>たちのケア（</a:t>
            </a:r>
            <a:r>
              <a:rPr lang="en-US" altLang="ja-JP" sz="3600" dirty="0" smtClean="0"/>
              <a:t>Onboarding</a:t>
            </a:r>
            <a:r>
              <a:rPr lang="ja-JP" altLang="en-US" sz="3600" dirty="0" smtClean="0"/>
              <a:t>）が</a:t>
            </a:r>
            <a:r>
              <a:rPr lang="en-US" altLang="ja-JP" sz="3600" dirty="0" smtClean="0"/>
              <a:t/>
            </a:r>
            <a:br>
              <a:rPr lang="en-US" altLang="ja-JP" sz="3600" dirty="0" smtClean="0"/>
            </a:br>
            <a:r>
              <a:rPr lang="ja-JP" altLang="en-US" sz="3600" dirty="0" smtClean="0"/>
              <a:t>あまり行き届いていない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422950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44C404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解決策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r>
              <a:rPr lang="en-US" altLang="ja-JP" sz="3600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The Spotify Model + ? = Profit</a:t>
            </a:r>
            <a:endParaRPr kumimoji="1" lang="ja-JP" altLang="en-US" sz="3600" dirty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422950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44C404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解決策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FFFFFF"/>
            </a:solidFill>
          </a:ln>
        </p:spPr>
        <p:txBody>
          <a:bodyPr anchor="t" anchorCtr="0">
            <a:noAutofit/>
          </a:bodyPr>
          <a:lstStyle/>
          <a:p>
            <a:r>
              <a:rPr lang="en-US" altLang="ja-JP" sz="3600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The Spotify Model + ? = </a:t>
            </a:r>
            <a:r>
              <a:rPr lang="en-US" altLang="ja-JP" sz="36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Profit</a:t>
            </a:r>
          </a:p>
          <a:p>
            <a:endParaRPr kumimoji="1" lang="en-US" altLang="ja-JP" sz="36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lang="ja-JP" altLang="en-US" sz="2800" dirty="0" smtClean="0"/>
              <a:t>課題</a:t>
            </a:r>
            <a:r>
              <a:rPr lang="ja-JP" altLang="en-US" sz="2800" dirty="0"/>
              <a:t>の</a:t>
            </a:r>
            <a:r>
              <a:rPr lang="ja-JP" altLang="en-US" sz="2800" dirty="0" smtClean="0"/>
              <a:t>コンテキストに応じた解決</a:t>
            </a:r>
            <a:r>
              <a:rPr lang="ja-JP" altLang="en-US" sz="2800" dirty="0"/>
              <a:t>策</a:t>
            </a:r>
            <a:r>
              <a:rPr lang="ja-JP" altLang="en-US" sz="2800" dirty="0" smtClean="0"/>
              <a:t>を</a:t>
            </a:r>
            <a:r>
              <a:rPr lang="en-US" altLang="ja-JP" sz="2800" dirty="0" smtClean="0"/>
              <a:t/>
            </a:r>
            <a:br>
              <a:rPr lang="en-US" altLang="ja-JP" sz="2800" dirty="0" smtClean="0"/>
            </a:br>
            <a:r>
              <a:rPr lang="ja-JP" altLang="en-US" sz="2800" dirty="0" smtClean="0"/>
              <a:t>考え抜いて</a:t>
            </a:r>
            <a:r>
              <a:rPr lang="ja-JP" altLang="en-US" sz="2800" dirty="0"/>
              <a:t>適用</a:t>
            </a:r>
            <a:r>
              <a:rPr lang="ja-JP" altLang="en-US" sz="2800" dirty="0" smtClean="0"/>
              <a:t>する</a:t>
            </a:r>
            <a:endParaRPr lang="en-US" altLang="ja-JP" sz="2800" dirty="0" smtClean="0"/>
          </a:p>
          <a:p>
            <a:pPr marL="571500" indent="-571500">
              <a:buFont typeface="Arial"/>
              <a:buChar char="•"/>
            </a:pPr>
            <a:r>
              <a:rPr lang="ja-JP" altLang="en-US" sz="2800" dirty="0" smtClean="0"/>
              <a:t>「</a:t>
            </a:r>
            <a:r>
              <a:rPr lang="en-US" altLang="ja-JP" sz="2800" dirty="0"/>
              <a:t>The Spotify Model</a:t>
            </a:r>
            <a:r>
              <a:rPr lang="ja-JP" altLang="en-US" sz="2800" dirty="0" smtClean="0"/>
              <a:t>」を基準とする</a:t>
            </a:r>
            <a:endParaRPr lang="en-US" altLang="ja-JP" sz="2800" dirty="0" smtClean="0"/>
          </a:p>
          <a:p>
            <a:pPr marL="571500" indent="-571500">
              <a:buFont typeface="Arial"/>
              <a:buChar char="•"/>
            </a:pPr>
            <a:r>
              <a:rPr lang="ja-JP" altLang="en-US" sz="2800" dirty="0"/>
              <a:t>必ず </a:t>
            </a:r>
            <a:r>
              <a:rPr lang="en-US" altLang="ja-JP" sz="2800" dirty="0"/>
              <a:t>Profit</a:t>
            </a:r>
            <a:r>
              <a:rPr lang="ja-JP" altLang="en-US" sz="2800" dirty="0"/>
              <a:t>（利益）に</a:t>
            </a:r>
            <a:r>
              <a:rPr lang="ja-JP" altLang="en-US" sz="2800" dirty="0" smtClean="0"/>
              <a:t>つなげる</a:t>
            </a:r>
            <a:endParaRPr lang="en-US" altLang="ja-JP" sz="2800" dirty="0" smtClean="0"/>
          </a:p>
          <a:p>
            <a:pPr marL="571500" indent="-571500">
              <a:buFont typeface="Arial"/>
              <a:buChar char="•"/>
            </a:pPr>
            <a:r>
              <a:rPr lang="ja-JP" altLang="en-US" sz="2800" dirty="0" smtClean="0"/>
              <a:t>上記を</a:t>
            </a:r>
            <a:r>
              <a:rPr lang="ja-JP" altLang="en-US" sz="2800" dirty="0"/>
              <a:t>実現するために、「</a:t>
            </a:r>
            <a:r>
              <a:rPr lang="en-US" altLang="ja-JP" sz="2800" dirty="0"/>
              <a:t>Autonomy</a:t>
            </a:r>
            <a:r>
              <a:rPr lang="ja-JP" altLang="en-US" sz="2800" dirty="0"/>
              <a:t>」（自立性・自律性）を重視</a:t>
            </a:r>
            <a:r>
              <a:rPr lang="ja-JP" altLang="en-US" sz="2800" dirty="0" smtClean="0"/>
              <a:t>する</a:t>
            </a:r>
            <a:endParaRPr kumimoji="1" lang="ja-JP" altLang="en-US" sz="2800" dirty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943001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44C404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つまり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…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FFFFFF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7200" i="1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でもやるんだよ！</a:t>
            </a:r>
            <a:endParaRPr kumimoji="1" lang="ja-JP" altLang="en-US" sz="7200" i="1" dirty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422950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44C404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所感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FFFFFF"/>
            </a:solidFill>
          </a:ln>
        </p:spPr>
        <p:txBody>
          <a:bodyPr anchor="ctr" anchorCtr="0">
            <a:noAutofit/>
          </a:bodyPr>
          <a:lstStyle/>
          <a:p>
            <a:pPr marL="571500" indent="-571500">
              <a:buFont typeface="Arial"/>
              <a:buChar char="•"/>
            </a:pPr>
            <a:r>
              <a:rPr lang="ja-JP" altLang="en-US" sz="3600" dirty="0">
                <a:latin typeface="ヒラギノ角ゴ ProN W6"/>
                <a:ea typeface="ヒラギノ角ゴ ProN W6"/>
                <a:cs typeface="ヒラギノ角ゴ ProN W6"/>
              </a:rPr>
              <a:t>自分たちの築いたアジャイル</a:t>
            </a:r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文化をベース</a:t>
            </a:r>
            <a:r>
              <a:rPr lang="ja-JP" altLang="en-US" sz="3600" dirty="0">
                <a:latin typeface="ヒラギノ角ゴ ProN W6"/>
                <a:ea typeface="ヒラギノ角ゴ ProN W6"/>
                <a:cs typeface="ヒラギノ角ゴ ProN W6"/>
              </a:rPr>
              <a:t>として考え行動して</a:t>
            </a:r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いる</a:t>
            </a:r>
            <a:endParaRPr lang="en-US" altLang="ja-JP" sz="3600" dirty="0" smtClean="0"/>
          </a:p>
          <a:p>
            <a:pPr marL="571500" indent="-571500">
              <a:buFont typeface="Arial"/>
              <a:buChar char="•"/>
            </a:pPr>
            <a:r>
              <a:rPr lang="ja-JP" altLang="en-US" sz="3600" dirty="0" smtClean="0"/>
              <a:t>売上</a:t>
            </a:r>
            <a:r>
              <a:rPr lang="ja-JP" altLang="en-US" sz="3600" dirty="0"/>
              <a:t>・利益に</a:t>
            </a:r>
            <a:r>
              <a:rPr lang="ja-JP" altLang="en-US" sz="3600" dirty="0" smtClean="0"/>
              <a:t>までつなげることを念頭に置いて行動している</a:t>
            </a:r>
            <a:endParaRPr lang="en-US" altLang="ja-JP" sz="3600" dirty="0" smtClean="0"/>
          </a:p>
          <a:p>
            <a:endParaRPr lang="en-US" altLang="ja-JP" sz="3600" dirty="0"/>
          </a:p>
          <a:p>
            <a:pPr algn="ctr"/>
            <a:r>
              <a:rPr lang="ja-JP" altLang="en-US" sz="3600" dirty="0" smtClean="0"/>
              <a:t>「アジャイル</a:t>
            </a:r>
            <a:r>
              <a:rPr lang="ja-JP" altLang="en-US" sz="3600" b="1" dirty="0" smtClean="0">
                <a:solidFill>
                  <a:schemeClr val="bg2">
                    <a:lumMod val="10000"/>
                  </a:schemeClr>
                </a:solidFill>
              </a:rPr>
              <a:t>開発</a:t>
            </a:r>
            <a:r>
              <a:rPr lang="ja-JP" altLang="en-US" sz="3600" dirty="0" smtClean="0"/>
              <a:t>」から</a:t>
            </a:r>
            <a:endParaRPr lang="en-US" altLang="ja-JP" sz="3600" dirty="0" smtClean="0"/>
          </a:p>
          <a:p>
            <a:pPr algn="ctr"/>
            <a:r>
              <a:rPr lang="ja-JP" altLang="en-US" sz="3600" dirty="0" smtClean="0"/>
              <a:t>「アジャイル」への進化の必要性</a:t>
            </a:r>
            <a:endParaRPr lang="en-US" altLang="ja-JP" sz="3600" dirty="0"/>
          </a:p>
        </p:txBody>
      </p:sp>
    </p:spTree>
    <p:extLst>
      <p:ext uri="{BB962C8B-B14F-4D97-AF65-F5344CB8AC3E}">
        <p14:creationId xmlns:p14="http://schemas.microsoft.com/office/powerpoint/2010/main" val="3422950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68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2C2C2C"/>
          </a:solidFill>
          <a:ln>
            <a:solidFill>
              <a:srgbClr val="161616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</a:t>
            </a:r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カンファレンスの概要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2918066"/>
            <a:ext cx="7887600" cy="720000"/>
          </a:xfrm>
          <a:prstGeom prst="rect">
            <a:avLst/>
          </a:prstGeom>
          <a:solidFill>
            <a:srgbClr val="2C2C2C"/>
          </a:solidFill>
          <a:ln>
            <a:solidFill>
              <a:srgbClr val="161616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世界のアジャイルの最新動向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147033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人と人との絆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2C2C2C"/>
          </a:solidFill>
          <a:ln>
            <a:solidFill>
              <a:srgbClr val="161616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70716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lang="ja-JP" altLang="en-US" smtClean="0"/>
              <a:pPr/>
              <a:t>69</a:t>
            </a:fld>
            <a:endParaRPr lang="ja-JP" altLang="en-US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David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Hussman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ln>
            <a:solidFill>
              <a:srgbClr val="FFFFFF"/>
            </a:solidFill>
          </a:ln>
        </p:spPr>
        <p:txBody>
          <a:bodyPr anchor="ctr"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kumimoji="1"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プロダクトオーナーシップの第一人者</a:t>
            </a:r>
            <a:endParaRPr kumimoji="1"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/>
              <a:buChar char="•"/>
            </a:pP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ユーザーストーリーマッピングの</a:t>
            </a:r>
            <a:r>
              <a:rPr lang="ja-JP" altLang="en-US" sz="2800" dirty="0" smtClean="0">
                <a:solidFill>
                  <a:srgbClr val="800000"/>
                </a:solidFill>
                <a:latin typeface="ヒラギノ角ゴ ProN W6"/>
                <a:ea typeface="ヒラギノ角ゴ ProN W6"/>
                <a:cs typeface="ヒラギノ角ゴ ProN W6"/>
              </a:rPr>
              <a:t>作成者の一人</a:t>
            </a:r>
          </a:p>
          <a:p>
            <a:pPr marL="457200" indent="-457200">
              <a:buFont typeface="Arial"/>
              <a:buChar char="•"/>
            </a:pPr>
            <a:r>
              <a:rPr lang="en-US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2016</a:t>
            </a: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年に、</a:t>
            </a:r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彼の研修を受講</a:t>
            </a:r>
            <a:endParaRPr kumimoji="1"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 descr="WithDavi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0710"/>
            <a:ext cx="4875442" cy="3656581"/>
          </a:xfrm>
          <a:prstGeom prst="rect">
            <a:avLst/>
          </a:prstGeom>
          <a:ln>
            <a:solidFill>
              <a:srgbClr val="161616"/>
            </a:solidFill>
          </a:ln>
        </p:spPr>
      </p:pic>
    </p:spTree>
    <p:extLst>
      <p:ext uri="{BB962C8B-B14F-4D97-AF65-F5344CB8AC3E}">
        <p14:creationId xmlns:p14="http://schemas.microsoft.com/office/powerpoint/2010/main" val="417743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今回の参加目的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903288" lvl="1" indent="-390525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ja-JP" altLang="en-US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</a:t>
            </a:r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の情報収集</a:t>
            </a:r>
            <a:endParaRPr kumimoji="1"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903288" lvl="1" indent="-390525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ja-JP" altLang="en-US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メトリクス</a:t>
            </a:r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ja-JP" altLang="en-US" dirty="0">
                <a:latin typeface="ヒラギノ角ゴ ProN W6"/>
                <a:ea typeface="ヒラギノ角ゴ ProN W6"/>
                <a:cs typeface="ヒラギノ角ゴ ProN W6"/>
              </a:rPr>
              <a:t>情報</a:t>
            </a: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収集</a:t>
            </a:r>
            <a:endParaRPr kumimoji="1"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903288" lvl="1" indent="-390525"/>
            <a:r>
              <a:rPr kumimoji="1" lang="en-US" altLang="ja-JP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ja-JP" altLang="en-US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モブプログラミング</a:t>
            </a: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を</a:t>
            </a:r>
            <a:r>
              <a:rPr kumimoji="1"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知る</a:t>
            </a:r>
            <a:endParaRPr kumimoji="1"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1085837" lvl="1" indent="-571500"/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著名な会社の</a:t>
            </a:r>
            <a:r>
              <a:rPr lang="ja-JP" altLang="en-US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現場事例</a:t>
            </a:r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の取得</a:t>
            </a:r>
            <a:endParaRPr lang="en-US" altLang="ja-JP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1085837" lvl="1" indent="-571500"/>
            <a:r>
              <a:rPr lang="ja-JP" altLang="en-US" dirty="0" smtClean="0">
                <a:latin typeface="ヒラギノ角ゴ ProN W6"/>
                <a:ea typeface="ヒラギノ角ゴ ProN W6"/>
                <a:cs typeface="ヒラギノ角ゴ ProN W6"/>
              </a:rPr>
              <a:t>著名人との交流</a:t>
            </a:r>
            <a:endParaRPr lang="en-US" altLang="ja-JP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46470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3366FF"/>
          </a:solidFill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ショッキングなニュース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E50012"/>
            </a:solidFill>
          </a:ln>
        </p:spPr>
        <p:txBody>
          <a:bodyPr anchor="t" anchorCtr="0">
            <a:noAutofit/>
          </a:bodyPr>
          <a:lstStyle/>
          <a:p>
            <a:pPr algn="ctr"/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重い病気にかかり、</a:t>
            </a:r>
            <a:endParaRPr lang="en-US" altLang="ja-JP" sz="36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3600" dirty="0" smtClean="0">
                <a:latin typeface="ヒラギノ角ゴ ProN W6"/>
                <a:ea typeface="ヒラギノ角ゴ ProN W6"/>
                <a:cs typeface="ヒラギノ角ゴ ProN W6"/>
              </a:rPr>
              <a:t>闘病生活をしているとのこと</a:t>
            </a:r>
            <a:endParaRPr kumimoji="1" lang="ja-JP" altLang="en-US" sz="36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899785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lang="ja-JP" altLang="en-US" smtClean="0"/>
              <a:pPr/>
              <a:t>71</a:t>
            </a:fld>
            <a:endParaRPr lang="ja-JP" altLang="en-US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私にできること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ln>
            <a:noFill/>
          </a:ln>
        </p:spPr>
        <p:txBody>
          <a:bodyPr anchor="ctr">
            <a:normAutofit/>
          </a:bodyPr>
          <a:lstStyle/>
          <a:p>
            <a:r>
              <a:rPr kumimoji="1" lang="ja-JP" altLang="en-US" sz="32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川崎大師の厄除けの</a:t>
            </a:r>
            <a:r>
              <a:rPr kumimoji="1" lang="en-US" altLang="ja-JP" sz="32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kumimoji="1" lang="en-US" altLang="ja-JP" sz="32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kumimoji="1" lang="ja-JP" altLang="en-US" sz="32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お守りを、</a:t>
            </a:r>
            <a:r>
              <a:rPr kumimoji="1" lang="en-US" altLang="ja-JP" sz="32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David</a:t>
            </a:r>
            <a:r>
              <a:rPr kumimoji="1" lang="ja-JP" altLang="en-US" sz="32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 に</a:t>
            </a:r>
            <a:r>
              <a:rPr kumimoji="1" lang="en-US" altLang="ja-JP" sz="32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kumimoji="1" lang="en-US" altLang="ja-JP" sz="32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32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プレゼントしよう！</a:t>
            </a:r>
            <a:endParaRPr kumimoji="1" lang="en-US" altLang="ja-JP" sz="32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7" name="図 6" descr="お守り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6705" y="1773780"/>
            <a:ext cx="4778913" cy="3584185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77949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noFill/>
          <a:ln>
            <a:solidFill>
              <a:srgbClr val="161616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何か絵を</a:t>
            </a:r>
            <a:endParaRPr lang="en-US" altLang="ja-JP" sz="48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rgbClr val="3366FF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無事プレゼントに成功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6652813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lang="ja-JP" altLang="en-US" smtClean="0"/>
              <a:pPr/>
              <a:t>73</a:t>
            </a:fld>
            <a:endParaRPr lang="ja-JP" altLang="en-US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親友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Jeff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Patton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さんより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ln>
            <a:noFill/>
          </a:ln>
        </p:spPr>
        <p:txBody>
          <a:bodyPr anchor="ctr"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お守りの件について親友として非常に</a:t>
            </a:r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感謝・感激された</a:t>
            </a:r>
            <a:endParaRPr kumimoji="1"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/>
              <a:buChar char="•"/>
            </a:pPr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>David </a:t>
            </a: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の病気が</a:t>
            </a:r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快方に向かっている</a:t>
            </a:r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ことを聞かされた</a:t>
            </a:r>
            <a:endParaRPr lang="ja-JP" altLang="en-US" sz="2800" dirty="0" smtClean="0">
              <a:solidFill>
                <a:srgbClr val="80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 descr="IMG_077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598670"/>
            <a:ext cx="4880879" cy="3660660"/>
          </a:xfrm>
          <a:prstGeom prst="rect">
            <a:avLst/>
          </a:prstGeom>
          <a:ln>
            <a:solidFill>
              <a:srgbClr val="161616"/>
            </a:solidFill>
          </a:ln>
        </p:spPr>
      </p:pic>
    </p:spTree>
    <p:extLst>
      <p:ext uri="{BB962C8B-B14F-4D97-AF65-F5344CB8AC3E}">
        <p14:creationId xmlns:p14="http://schemas.microsoft.com/office/powerpoint/2010/main" val="964213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noFill/>
          <a:ln>
            <a:solidFill>
              <a:srgbClr val="FFFFFF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800" b="1" dirty="0" smtClean="0">
                <a:solidFill>
                  <a:srgbClr val="44C404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プラクティスや方法論も</a:t>
            </a:r>
            <a:endParaRPr lang="en-US" altLang="ja-JP" sz="4800" b="1" dirty="0" smtClean="0">
              <a:solidFill>
                <a:srgbClr val="44C404"/>
              </a:solidFill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algn="ctr"/>
            <a:r>
              <a:rPr lang="ja-JP" altLang="en-US" sz="4800" b="1" dirty="0" smtClean="0">
                <a:solidFill>
                  <a:srgbClr val="44C404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大事だが、</a:t>
            </a:r>
            <a:endParaRPr lang="en-US" altLang="ja-JP" sz="4800" b="1" dirty="0" smtClean="0">
              <a:solidFill>
                <a:srgbClr val="44C404"/>
              </a:solidFill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algn="ctr"/>
            <a:r>
              <a:rPr lang="ja-JP" altLang="en-US" sz="4800" b="1" dirty="0" smtClean="0">
                <a:solidFill>
                  <a:srgbClr val="44C404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人と人との絆も大事</a:t>
            </a:r>
            <a:endParaRPr lang="en-US" altLang="ja-JP" sz="4800" b="1" dirty="0" smtClean="0">
              <a:solidFill>
                <a:srgbClr val="44C404"/>
              </a:solidFill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rgbClr val="44C404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アジャイルも人で成立している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66064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75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bg2">
                <a:lumMod val="1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</a:t>
            </a:r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カンファレンスの概要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2918066"/>
            <a:ext cx="7887600" cy="72000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bg2">
                <a:lumMod val="1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世界のアジャイルの最新動向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147033"/>
            <a:ext cx="7887600" cy="72000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bg2">
                <a:lumMod val="1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人と人との絆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70716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noFill/>
          <a:ln>
            <a:solidFill>
              <a:srgbClr val="FFFFFF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ほぼ全ての事例において、メトリクス</a:t>
            </a:r>
            <a:r>
              <a:rPr lang="ja-JP" altLang="en-US" sz="4800" b="1" dirty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の取得・</a:t>
            </a:r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活用と</a:t>
            </a:r>
            <a:endParaRPr lang="en-US" altLang="ja-JP" sz="48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algn="ctr"/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それに基づく改善は</a:t>
            </a:r>
            <a:endParaRPr lang="en-US" altLang="ja-JP" sz="48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algn="ctr"/>
            <a:r>
              <a:rPr lang="ja-JP" altLang="en-US" sz="4800" b="1" dirty="0" smtClean="0">
                <a:solidFill>
                  <a:srgbClr val="44C404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「当たり前」</a:t>
            </a:r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のこととして</a:t>
            </a:r>
            <a:endParaRPr lang="en-US" altLang="ja-JP" sz="48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algn="ctr"/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語られていた</a:t>
            </a:r>
            <a:endParaRPr lang="en-US" altLang="ja-JP" sz="48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rgbClr val="44C404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メトリクスの定着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8276988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noFill/>
          <a:ln>
            <a:solidFill>
              <a:srgbClr val="FFFFFF"/>
            </a:solidFill>
          </a:ln>
        </p:spPr>
        <p:txBody>
          <a:bodyPr anchor="ctr" anchorCtr="0">
            <a:noAutofit/>
          </a:bodyPr>
          <a:lstStyle/>
          <a:p>
            <a:pPr marL="685800" indent="-685800">
              <a:buFont typeface="Arial"/>
              <a:buChar char="•"/>
            </a:pPr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もはや無視することは</a:t>
            </a:r>
            <a:r>
              <a:rPr lang="en-US" altLang="ja-JP" sz="4800" b="1" dirty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/>
            </a:r>
            <a:br>
              <a:rPr lang="en-US" altLang="ja-JP" sz="4800" b="1" dirty="0">
                <a:latin typeface="Hiragino Kaku Gothic Pro W6" charset="-128"/>
                <a:ea typeface="Hiragino Kaku Gothic Pro W6" charset="-128"/>
                <a:cs typeface="Hiragino Kaku Gothic Pro W6" charset="-128"/>
              </a:rPr>
            </a:br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できない</a:t>
            </a:r>
            <a:endParaRPr lang="en-US" altLang="ja-JP" sz="48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marL="685800" indent="-685800">
              <a:buFont typeface="Arial"/>
              <a:buChar char="•"/>
            </a:pPr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いかに実践して知見を</a:t>
            </a:r>
            <a:r>
              <a:rPr lang="en-US" altLang="ja-JP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/>
            </a:r>
            <a:br>
              <a:rPr lang="en-US" altLang="ja-JP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</a:br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集積するか</a:t>
            </a:r>
            <a:endParaRPr lang="en-US" altLang="ja-JP" sz="4800" b="1" dirty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marL="685800" indent="-685800">
              <a:buFont typeface="Arial"/>
              <a:buChar char="•"/>
            </a:pPr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いかにカンファレンス等</a:t>
            </a:r>
            <a:r>
              <a:rPr lang="en-US" altLang="ja-JP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/>
            </a:r>
            <a:br>
              <a:rPr lang="en-US" altLang="ja-JP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</a:br>
            <a:r>
              <a:rPr lang="ja-JP" altLang="en-US" sz="4800" b="1" dirty="0" smtClean="0"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で生きた情報を得るか</a:t>
            </a:r>
            <a:endParaRPr lang="en-US" altLang="ja-JP" sz="4800" b="1" dirty="0" smtClean="0"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rgbClr val="44C404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モブプログラミングの存在感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017660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noFill/>
          <a:ln>
            <a:solidFill>
              <a:srgbClr val="FFFFFF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en-US" altLang="ja-JP" sz="4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Onboarding</a:t>
            </a:r>
          </a:p>
          <a:p>
            <a:pPr algn="ctr"/>
            <a:endParaRPr lang="en-US" altLang="ja-JP" sz="4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新しく会社・チームに</a:t>
            </a:r>
            <a:endParaRPr lang="en-US" altLang="ja-JP" sz="4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加わるメンバーを、</a:t>
            </a:r>
            <a:endParaRPr lang="en-US" altLang="ja-JP" sz="4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いかに迅速に適応させるか</a:t>
            </a:r>
            <a:endParaRPr lang="ja-JP" altLang="en-US" sz="4800" dirty="0">
              <a:solidFill>
                <a:schemeClr val="tx2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rgbClr val="44C404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アジャイルのホットな課題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078068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44C404"/>
          </a:solidFill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解決策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FFFFFF"/>
            </a:solidFill>
          </a:ln>
        </p:spPr>
        <p:txBody>
          <a:bodyPr anchor="ctr" anchorCtr="0">
            <a:noAutofit/>
          </a:bodyPr>
          <a:lstStyle/>
          <a:p>
            <a:pPr marL="571500" indent="-571500">
              <a:buFont typeface="Arial"/>
              <a:buChar char="•"/>
            </a:pP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Technical Excellence</a:t>
            </a:r>
          </a:p>
          <a:p>
            <a:pPr marL="571500" indent="-571500">
              <a:buFont typeface="Arial"/>
              <a:buChar char="•"/>
            </a:pP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Simplicity</a:t>
            </a:r>
          </a:p>
          <a:p>
            <a:pPr marL="571500" indent="-571500">
              <a:buFont typeface="Arial"/>
              <a:buChar char="•"/>
            </a:pPr>
            <a:r>
              <a:rPr kumimoji="1" lang="ja-JP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</a:t>
            </a:r>
            <a:r>
              <a:rPr kumimoji="1" lang="en-US" altLang="ja-JP" sz="4800" dirty="0" err="1" smtClean="0">
                <a:latin typeface="ヒラギノ角ゴ ProN W6"/>
                <a:ea typeface="ヒラギノ角ゴ ProN W6"/>
                <a:cs typeface="ヒラギノ角ゴ ProN W6"/>
              </a:rPr>
              <a:t>rial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&amp;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Error</a:t>
            </a:r>
            <a:endParaRPr kumimoji="1" lang="en-US" altLang="ja-JP" sz="4800" dirty="0" smtClean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765313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アジェンダ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</a:t>
            </a:r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カンファレンスの概要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2918066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世界のアジャイルの最新動向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147033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人と人との絆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9877734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44C404"/>
          </a:solidFill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Proclaimer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noFill/>
          <a:ln>
            <a:solidFill>
              <a:srgbClr val="FFFFFF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6000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ここまでの情報は、</a:t>
            </a:r>
            <a:endParaRPr lang="en-US" altLang="ja-JP" sz="6000" dirty="0" smtClean="0">
              <a:solidFill>
                <a:srgbClr val="0000F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6000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あくまで私が</a:t>
            </a:r>
            <a:endParaRPr lang="en-US" altLang="ja-JP" sz="6000" dirty="0" smtClean="0">
              <a:solidFill>
                <a:srgbClr val="0000F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6000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自身の目と耳で</a:t>
            </a:r>
            <a:endParaRPr lang="en-US" altLang="ja-JP" sz="6000" dirty="0" smtClean="0">
              <a:solidFill>
                <a:srgbClr val="0000F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6000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集めたものです</a:t>
            </a:r>
            <a:endParaRPr lang="ja-JP" altLang="en-US" sz="6000" dirty="0">
              <a:solidFill>
                <a:srgbClr val="0000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21854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6000" b="1" dirty="0" smtClean="0">
                <a:solidFill>
                  <a:srgbClr val="0000FF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あなたの感じ方は、</a:t>
            </a:r>
            <a:endParaRPr lang="en-US" altLang="ja-JP" sz="6000" b="1" dirty="0" smtClean="0">
              <a:solidFill>
                <a:srgbClr val="0000FF"/>
              </a:solidFill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algn="ctr"/>
            <a:r>
              <a:rPr lang="ja-JP" altLang="en-US" sz="6000" b="1" dirty="0" smtClean="0">
                <a:solidFill>
                  <a:srgbClr val="0000FF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実際には違うかも</a:t>
            </a:r>
            <a:endParaRPr lang="en-US" altLang="ja-JP" sz="6000" b="1" dirty="0" smtClean="0">
              <a:solidFill>
                <a:srgbClr val="0000FF"/>
              </a:solidFill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algn="ctr"/>
            <a:r>
              <a:rPr lang="ja-JP" altLang="en-US" sz="6000" b="1" dirty="0" smtClean="0">
                <a:solidFill>
                  <a:srgbClr val="0000FF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しれません</a:t>
            </a:r>
            <a:endParaRPr lang="ja-JP" altLang="en-US" sz="6000" b="1" dirty="0">
              <a:solidFill>
                <a:srgbClr val="0000FF"/>
              </a:solidFill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0372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noFill/>
          <a:ln>
            <a:solidFill>
              <a:srgbClr val="FFFFFF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6000" b="1" dirty="0" smtClean="0">
                <a:solidFill>
                  <a:srgbClr val="0000FF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あなたの</a:t>
            </a:r>
            <a:r>
              <a:rPr lang="ja-JP" altLang="en-US" sz="6000" b="1" dirty="0" smtClean="0">
                <a:solidFill>
                  <a:srgbClr val="44C404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目</a:t>
            </a:r>
            <a:r>
              <a:rPr lang="ja-JP" altLang="en-US" sz="6000" b="1" dirty="0" smtClean="0">
                <a:solidFill>
                  <a:srgbClr val="0000FF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で</a:t>
            </a:r>
            <a:endParaRPr lang="ja-JP" altLang="en-US" sz="6000" b="1" dirty="0">
              <a:solidFill>
                <a:srgbClr val="0000FF"/>
              </a:solidFill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867288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noFill/>
          <a:ln>
            <a:solidFill>
              <a:srgbClr val="FFFFFF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6000" b="1" dirty="0" smtClean="0">
                <a:solidFill>
                  <a:srgbClr val="0000FF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あなたの</a:t>
            </a:r>
            <a:r>
              <a:rPr lang="ja-JP" altLang="en-US" sz="6000" b="1" dirty="0" smtClean="0">
                <a:solidFill>
                  <a:srgbClr val="44C404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耳</a:t>
            </a:r>
            <a:r>
              <a:rPr lang="ja-JP" altLang="en-US" sz="6000" b="1" dirty="0" smtClean="0">
                <a:solidFill>
                  <a:srgbClr val="0000FF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で</a:t>
            </a:r>
            <a:endParaRPr lang="ja-JP" altLang="en-US" sz="6000" b="1" dirty="0">
              <a:solidFill>
                <a:srgbClr val="0000FF"/>
              </a:solidFill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50392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noFill/>
          <a:ln>
            <a:solidFill>
              <a:srgbClr val="FFFFFF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6000" b="1" dirty="0" smtClean="0">
                <a:solidFill>
                  <a:srgbClr val="0000FF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実際に体験して</a:t>
            </a:r>
            <a:endParaRPr lang="en-US" altLang="ja-JP" sz="6000" b="1" dirty="0" smtClean="0">
              <a:solidFill>
                <a:srgbClr val="0000FF"/>
              </a:solidFill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  <a:p>
            <a:pPr algn="ctr"/>
            <a:r>
              <a:rPr lang="ja-JP" altLang="en-US" sz="6000" b="1" dirty="0" smtClean="0">
                <a:solidFill>
                  <a:srgbClr val="0000FF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みて</a:t>
            </a:r>
            <a:r>
              <a:rPr lang="ja-JP" altLang="en-US" sz="6000" b="1" dirty="0" smtClean="0">
                <a:solidFill>
                  <a:srgbClr val="0000FF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rPr>
              <a:t>はどうでしょうか</a:t>
            </a:r>
            <a:endParaRPr lang="ja-JP" altLang="en-US" sz="6000" b="1" dirty="0">
              <a:solidFill>
                <a:srgbClr val="0000FF"/>
              </a:solidFill>
              <a:latin typeface="Hiragino Kaku Gothic Pro W6" charset="-128"/>
              <a:ea typeface="Hiragino Kaku Gothic Pro W6" charset="-128"/>
              <a:cs typeface="Hiragino Kaku Gothic Pro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50392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3366FF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Agile2018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2"/>
            </a:solidFill>
          </a:ln>
        </p:spPr>
        <p:txBody>
          <a:bodyPr anchor="ctr" anchorCtr="0">
            <a:noAutofit/>
          </a:bodyPr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写真とリンク</a:t>
            </a:r>
            <a:endParaRPr kumimoji="1" lang="en-US" altLang="ja-JP" sz="4800" dirty="0" smtClean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628650" y="5376000"/>
            <a:ext cx="7886700" cy="720000"/>
          </a:xfrm>
          <a:prstGeom prst="rect">
            <a:avLst/>
          </a:prstGeom>
          <a:noFill/>
          <a:ln>
            <a:solidFill>
              <a:srgbClr val="E50012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ja-JP" sz="2000" u="sng" dirty="0">
                <a:latin typeface="ヒラギノ角ゴ ProN W6"/>
                <a:ea typeface="ヒラギノ角ゴ ProN W6"/>
                <a:cs typeface="ヒラギノ角ゴ ProN W6"/>
                <a:hlinkClick r:id="rId3"/>
              </a:rPr>
              <a:t>http://greenlight-flow-metrics.herokuapp.com/</a:t>
            </a:r>
            <a:endParaRPr lang="en-US" altLang="ja-JP" sz="2000" u="sng" dirty="0" smtClean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239537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</a:t>
            </a:r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カンファレンスの概要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2918066"/>
            <a:ext cx="7887600" cy="720000"/>
          </a:xfrm>
          <a:prstGeom prst="rect">
            <a:avLst/>
          </a:prstGeom>
          <a:solidFill>
            <a:srgbClr val="2C2C2C"/>
          </a:solidFill>
          <a:ln>
            <a:solidFill>
              <a:srgbClr val="161616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世界のアジャイルの最新動向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147033"/>
            <a:ext cx="7887600" cy="720000"/>
          </a:xfrm>
          <a:prstGeom prst="rect">
            <a:avLst/>
          </a:prstGeom>
          <a:solidFill>
            <a:srgbClr val="2C2C2C"/>
          </a:solidFill>
          <a:ln>
            <a:solidFill>
              <a:srgbClr val="161616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人と人との絆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2C2C2C"/>
          </a:solidFill>
          <a:ln>
            <a:solidFill>
              <a:srgbClr val="161616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4542221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設定 6">
      <a:dk1>
        <a:srgbClr val="595959"/>
      </a:dk1>
      <a:lt1>
        <a:srgbClr val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E50012"/>
      </a:accent5>
      <a:accent6>
        <a:srgbClr val="FF7C80"/>
      </a:accent6>
      <a:hlink>
        <a:srgbClr val="0000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  <a:ln>
          <a:solidFill>
            <a:srgbClr val="FF0000"/>
          </a:solidFill>
        </a:ln>
      </a:spPr>
      <a:bodyPr anchor="ctr" anchorCtr="0">
        <a:noAutofit/>
      </a:bodyPr>
      <a:lstStyle>
        <a:defPPr algn="l">
          <a:defRPr sz="1800" b="0" dirty="0" smtClean="0">
            <a:solidFill>
              <a:schemeClr val="tx1"/>
            </a:solidFill>
            <a:latin typeface="Hiragino Kaku Gothic Pro W3" charset="-128"/>
            <a:ea typeface="Hiragino Kaku Gothic Pro W3" charset="-128"/>
            <a:cs typeface="Hiragino Kaku Gothic Pro W3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プレゼンテーション5" id="{635F5DAF-CAC2-7442-AA3A-C2EB436D7EA4}" vid="{EDE04049-9C0B-7A42-88BF-C34543A26365}"/>
    </a:ext>
  </a:extLst>
</a:theme>
</file>

<file path=ppt/theme/theme2.xml><?xml version="1.0" encoding="utf-8"?>
<a:theme xmlns:a="http://schemas.openxmlformats.org/drawingml/2006/main" name="1_Office テーマ">
  <a:themeElements>
    <a:clrScheme name="資料作成用">
      <a:dk1>
        <a:srgbClr val="595959"/>
      </a:dk1>
      <a:lt1>
        <a:sysClr val="window" lastClr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595959"/>
      </a:accent5>
      <a:accent6>
        <a:srgbClr val="FF7C80"/>
      </a:accent6>
      <a:hlink>
        <a:srgbClr val="FFFF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kumimoji="1" sz="4800" dirty="0" smtClean="0">
            <a:solidFill>
              <a:srgbClr val="595959"/>
            </a:solidFill>
            <a:latin typeface="HGPｺﾞｼｯｸE" panose="020B0900000000000000" pitchFamily="50" charset="-128"/>
            <a:ea typeface="HGPｺﾞｼｯｸE" panose="020B0900000000000000" pitchFamily="50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プレゼンテーション5" id="{635F5DAF-CAC2-7442-AA3A-C2EB436D7EA4}" vid="{A7687B34-BA34-1C4A-8369-B92120B45902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macテンプレート4_3</Template>
  <TotalTime>1093</TotalTime>
  <Words>1570</Words>
  <Application>Microsoft Macintosh PowerPoint</Application>
  <PresentationFormat>画面に合わせる (4:3)</PresentationFormat>
  <Paragraphs>535</Paragraphs>
  <Slides>85</Slides>
  <Notes>64</Notes>
  <HiddenSlides>0</HiddenSlides>
  <MMClips>0</MMClips>
  <ScaleCrop>false</ScaleCrop>
  <HeadingPairs>
    <vt:vector size="4" baseType="variant">
      <vt:variant>
        <vt:lpstr>テーマ</vt:lpstr>
      </vt:variant>
      <vt:variant>
        <vt:i4>2</vt:i4>
      </vt:variant>
      <vt:variant>
        <vt:lpstr>スライド タイトル</vt:lpstr>
      </vt:variant>
      <vt:variant>
        <vt:i4>85</vt:i4>
      </vt:variant>
    </vt:vector>
  </HeadingPairs>
  <TitlesOfParts>
    <vt:vector size="87" baseType="lpstr">
      <vt:lpstr>Office テーマ</vt:lpstr>
      <vt:lpstr>1_Office テーマ</vt:lpstr>
      <vt:lpstr>当たり前を 当たり前に -Agile2017報告-</vt:lpstr>
      <vt:lpstr>Agile2017</vt:lpstr>
      <vt:lpstr>米フロリダ州オーランド</vt:lpstr>
      <vt:lpstr>日本人参加者：12名</vt:lpstr>
      <vt:lpstr>当資料のレポーター</vt:lpstr>
      <vt:lpstr>Agile2014にも登壇しています</vt:lpstr>
      <vt:lpstr>今回の参加目的</vt:lpstr>
      <vt:lpstr>アジェンダ</vt:lpstr>
      <vt:lpstr>PowerPoint プレゼンテーション</vt:lpstr>
      <vt:lpstr>基本情報</vt:lpstr>
      <vt:lpstr>主催者</vt:lpstr>
      <vt:lpstr>セッションの傾向（2017）</vt:lpstr>
      <vt:lpstr>セッションの傾向（2016）</vt:lpstr>
      <vt:lpstr>セッションの変化</vt:lpstr>
      <vt:lpstr>セッション数の増減</vt:lpstr>
      <vt:lpstr>実際に参加しての印象</vt:lpstr>
      <vt:lpstr>PowerPoint プレゼンテーション</vt:lpstr>
      <vt:lpstr>今回の参加目的（再掲）</vt:lpstr>
      <vt:lpstr>今回の参加目的（再掲）</vt:lpstr>
      <vt:lpstr>1. テスト自動化</vt:lpstr>
      <vt:lpstr>テスト自動化の7つの無駄</vt:lpstr>
      <vt:lpstr>PowerPoint プレゼンテーション</vt:lpstr>
      <vt:lpstr>1) Slow Test</vt:lpstr>
      <vt:lpstr>2) 当てにならないテスト</vt:lpstr>
      <vt:lpstr>3) Premature Hardening</vt:lpstr>
      <vt:lpstr>PowerPoint プレゼンテーション</vt:lpstr>
      <vt:lpstr>4) Lack of Language &amp; FW</vt:lpstr>
      <vt:lpstr>5) スキル不足</vt:lpstr>
      <vt:lpstr>6) Artifical Separation</vt:lpstr>
      <vt:lpstr>7) 観点の欠落</vt:lpstr>
      <vt:lpstr>Spotify で行っていること</vt:lpstr>
      <vt:lpstr>所感</vt:lpstr>
      <vt:lpstr>参考資料</vt:lpstr>
      <vt:lpstr>2. メトリクス</vt:lpstr>
      <vt:lpstr>PowerPoint プレゼンテーション</vt:lpstr>
      <vt:lpstr>Scrum の Velocity</vt:lpstr>
      <vt:lpstr>Scrum の Velocity</vt:lpstr>
      <vt:lpstr>フローに注目する</vt:lpstr>
      <vt:lpstr>カンバンシミュレーター</vt:lpstr>
      <vt:lpstr>初期画面</vt:lpstr>
      <vt:lpstr>初期設定・起動</vt:lpstr>
      <vt:lpstr>シミュレーション中</vt:lpstr>
      <vt:lpstr>シミュレーション終了</vt:lpstr>
      <vt:lpstr>サイクルタイム</vt:lpstr>
      <vt:lpstr>時間ごとのバリューの累積</vt:lpstr>
      <vt:lpstr>キューと WIP の平均</vt:lpstr>
      <vt:lpstr>一連のメトリクスの履歴</vt:lpstr>
      <vt:lpstr>所感</vt:lpstr>
      <vt:lpstr>3. モブ プログラミング</vt:lpstr>
      <vt:lpstr>PowerPoint プレゼンテーション</vt:lpstr>
      <vt:lpstr>Woody Zuill</vt:lpstr>
      <vt:lpstr>Chris Lucian</vt:lpstr>
      <vt:lpstr>モブプログラミングとは</vt:lpstr>
      <vt:lpstr>及部さんのスライドに詳しい</vt:lpstr>
      <vt:lpstr>PowerPoint プレゼンテーション</vt:lpstr>
      <vt:lpstr>急激な人員増加</vt:lpstr>
      <vt:lpstr>Technical Excellence</vt:lpstr>
      <vt:lpstr>所感</vt:lpstr>
      <vt:lpstr>4. Spotify の 現場事例</vt:lpstr>
      <vt:lpstr>PowerPoint プレゼンテーション</vt:lpstr>
      <vt:lpstr>The Spotify Model</vt:lpstr>
      <vt:lpstr>Spotify で起きている課題</vt:lpstr>
      <vt:lpstr>原因</vt:lpstr>
      <vt:lpstr>解決策</vt:lpstr>
      <vt:lpstr>解決策</vt:lpstr>
      <vt:lpstr>つまり…</vt:lpstr>
      <vt:lpstr>所感</vt:lpstr>
      <vt:lpstr>PowerPoint プレゼンテーション</vt:lpstr>
      <vt:lpstr>David Hussman</vt:lpstr>
      <vt:lpstr>ショッキングなニュース</vt:lpstr>
      <vt:lpstr>私にできること</vt:lpstr>
      <vt:lpstr>無事プレゼントに成功</vt:lpstr>
      <vt:lpstr>親友 Jeff Patton さんより</vt:lpstr>
      <vt:lpstr>アジャイルも人で成立している</vt:lpstr>
      <vt:lpstr>PowerPoint プレゼンテーション</vt:lpstr>
      <vt:lpstr>メトリクスの定着</vt:lpstr>
      <vt:lpstr>モブプログラミングの存在感</vt:lpstr>
      <vt:lpstr>アジャイルのホットな課題</vt:lpstr>
      <vt:lpstr>解決策</vt:lpstr>
      <vt:lpstr>Proclaimer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Agile2018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世界と事例から学ぶ、 プロダクトオーナーの 「素養」としての アジャイルメトリクス</dc:title>
  <dc:creator>伊藤　宏幸</dc:creator>
  <cp:lastModifiedBy>伊藤 宏幸</cp:lastModifiedBy>
  <cp:revision>1436</cp:revision>
  <dcterms:created xsi:type="dcterms:W3CDTF">2016-11-21T06:16:44Z</dcterms:created>
  <dcterms:modified xsi:type="dcterms:W3CDTF">2017-08-12T03:47:12Z</dcterms:modified>
</cp:coreProperties>
</file>

<file path=docProps/thumbnail.jpeg>
</file>